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9" r:id="rId2"/>
  </p:sldIdLst>
  <p:sldSz cx="6858000" cy="9144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CC3300"/>
    <a:srgbClr val="FF0000"/>
    <a:srgbClr val="FF3300"/>
    <a:srgbClr val="CC6600"/>
    <a:srgbClr val="FFFF66"/>
    <a:srgbClr val="FFCC66"/>
    <a:srgbClr val="FFFF00"/>
    <a:srgbClr val="CCFF33"/>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p:scale>
          <a:sx n="120" d="100"/>
          <a:sy n="120" d="100"/>
        </p:scale>
        <p:origin x="828" y="-1806"/>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5D5E8EF2-72F0-4943-AEC1-5DD0DFBF9F2F}" type="datetimeFigureOut">
              <a:rPr kumimoji="1" lang="ja-JP" altLang="en-US" smtClean="0"/>
              <a:t>2023/4/17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A0E7191-FF9F-43BE-8EB6-91497C8B9040}" type="slidenum">
              <a:rPr kumimoji="1" lang="ja-JP" altLang="en-US" smtClean="0"/>
              <a:t>‹#›</a:t>
            </a:fld>
            <a:endParaRPr kumimoji="1" lang="ja-JP" altLang="en-US"/>
          </a:p>
        </p:txBody>
      </p:sp>
    </p:spTree>
    <p:extLst>
      <p:ext uri="{BB962C8B-B14F-4D97-AF65-F5344CB8AC3E}">
        <p14:creationId xmlns:p14="http://schemas.microsoft.com/office/powerpoint/2010/main" val="3677332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D5E8EF2-72F0-4943-AEC1-5DD0DFBF9F2F}" type="datetimeFigureOut">
              <a:rPr kumimoji="1" lang="ja-JP" altLang="en-US" smtClean="0"/>
              <a:t>2023/4/17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A0E7191-FF9F-43BE-8EB6-91497C8B9040}" type="slidenum">
              <a:rPr kumimoji="1" lang="ja-JP" altLang="en-US" smtClean="0"/>
              <a:t>‹#›</a:t>
            </a:fld>
            <a:endParaRPr kumimoji="1" lang="ja-JP" altLang="en-US"/>
          </a:p>
        </p:txBody>
      </p:sp>
    </p:spTree>
    <p:extLst>
      <p:ext uri="{BB962C8B-B14F-4D97-AF65-F5344CB8AC3E}">
        <p14:creationId xmlns:p14="http://schemas.microsoft.com/office/powerpoint/2010/main" val="2866179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D5E8EF2-72F0-4943-AEC1-5DD0DFBF9F2F}" type="datetimeFigureOut">
              <a:rPr kumimoji="1" lang="ja-JP" altLang="en-US" smtClean="0"/>
              <a:t>2023/4/17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A0E7191-FF9F-43BE-8EB6-91497C8B9040}" type="slidenum">
              <a:rPr kumimoji="1" lang="ja-JP" altLang="en-US" smtClean="0"/>
              <a:t>‹#›</a:t>
            </a:fld>
            <a:endParaRPr kumimoji="1" lang="ja-JP" altLang="en-US"/>
          </a:p>
        </p:txBody>
      </p:sp>
    </p:spTree>
    <p:extLst>
      <p:ext uri="{BB962C8B-B14F-4D97-AF65-F5344CB8AC3E}">
        <p14:creationId xmlns:p14="http://schemas.microsoft.com/office/powerpoint/2010/main" val="3914165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D5E8EF2-72F0-4943-AEC1-5DD0DFBF9F2F}" type="datetimeFigureOut">
              <a:rPr kumimoji="1" lang="ja-JP" altLang="en-US" smtClean="0"/>
              <a:t>2023/4/17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A0E7191-FF9F-43BE-8EB6-91497C8B9040}" type="slidenum">
              <a:rPr kumimoji="1" lang="ja-JP" altLang="en-US" smtClean="0"/>
              <a:t>‹#›</a:t>
            </a:fld>
            <a:endParaRPr kumimoji="1" lang="ja-JP" altLang="en-US"/>
          </a:p>
        </p:txBody>
      </p:sp>
    </p:spTree>
    <p:extLst>
      <p:ext uri="{BB962C8B-B14F-4D97-AF65-F5344CB8AC3E}">
        <p14:creationId xmlns:p14="http://schemas.microsoft.com/office/powerpoint/2010/main" val="3902364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5D5E8EF2-72F0-4943-AEC1-5DD0DFBF9F2F}" type="datetimeFigureOut">
              <a:rPr kumimoji="1" lang="ja-JP" altLang="en-US" smtClean="0"/>
              <a:t>2023/4/17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A0E7191-FF9F-43BE-8EB6-91497C8B9040}" type="slidenum">
              <a:rPr kumimoji="1" lang="ja-JP" altLang="en-US" smtClean="0"/>
              <a:t>‹#›</a:t>
            </a:fld>
            <a:endParaRPr kumimoji="1" lang="ja-JP" altLang="en-US"/>
          </a:p>
        </p:txBody>
      </p:sp>
    </p:spTree>
    <p:extLst>
      <p:ext uri="{BB962C8B-B14F-4D97-AF65-F5344CB8AC3E}">
        <p14:creationId xmlns:p14="http://schemas.microsoft.com/office/powerpoint/2010/main" val="449492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5D5E8EF2-72F0-4943-AEC1-5DD0DFBF9F2F}" type="datetimeFigureOut">
              <a:rPr kumimoji="1" lang="ja-JP" altLang="en-US" smtClean="0"/>
              <a:t>2023/4/17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A0E7191-FF9F-43BE-8EB6-91497C8B9040}" type="slidenum">
              <a:rPr kumimoji="1" lang="ja-JP" altLang="en-US" smtClean="0"/>
              <a:t>‹#›</a:t>
            </a:fld>
            <a:endParaRPr kumimoji="1" lang="ja-JP" altLang="en-US"/>
          </a:p>
        </p:txBody>
      </p:sp>
    </p:spTree>
    <p:extLst>
      <p:ext uri="{BB962C8B-B14F-4D97-AF65-F5344CB8AC3E}">
        <p14:creationId xmlns:p14="http://schemas.microsoft.com/office/powerpoint/2010/main" val="2294225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4" name="Content Placeholder 3"/>
          <p:cNvSpPr>
            <a:spLocks noGrp="1"/>
          </p:cNvSpPr>
          <p:nvPr>
            <p:ph sz="half" idx="2"/>
          </p:nvPr>
        </p:nvSpPr>
        <p:spPr>
          <a:xfrm>
            <a:off x="472381" y="3340100"/>
            <a:ext cx="2901255" cy="4912784"/>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3471863" y="3340100"/>
            <a:ext cx="2915543" cy="4912784"/>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5D5E8EF2-72F0-4943-AEC1-5DD0DFBF9F2F}" type="datetimeFigureOut">
              <a:rPr kumimoji="1" lang="ja-JP" altLang="en-US" smtClean="0"/>
              <a:t>2023/4/17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A0E7191-FF9F-43BE-8EB6-91497C8B9040}" type="slidenum">
              <a:rPr kumimoji="1" lang="ja-JP" altLang="en-US" smtClean="0"/>
              <a:t>‹#›</a:t>
            </a:fld>
            <a:endParaRPr kumimoji="1" lang="ja-JP" altLang="en-US"/>
          </a:p>
        </p:txBody>
      </p:sp>
    </p:spTree>
    <p:extLst>
      <p:ext uri="{BB962C8B-B14F-4D97-AF65-F5344CB8AC3E}">
        <p14:creationId xmlns:p14="http://schemas.microsoft.com/office/powerpoint/2010/main" val="2346610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5D5E8EF2-72F0-4943-AEC1-5DD0DFBF9F2F}" type="datetimeFigureOut">
              <a:rPr kumimoji="1" lang="ja-JP" altLang="en-US" smtClean="0"/>
              <a:t>2023/4/17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A0E7191-FF9F-43BE-8EB6-91497C8B9040}" type="slidenum">
              <a:rPr kumimoji="1" lang="ja-JP" altLang="en-US" smtClean="0"/>
              <a:t>‹#›</a:t>
            </a:fld>
            <a:endParaRPr kumimoji="1" lang="ja-JP" altLang="en-US"/>
          </a:p>
        </p:txBody>
      </p:sp>
    </p:spTree>
    <p:extLst>
      <p:ext uri="{BB962C8B-B14F-4D97-AF65-F5344CB8AC3E}">
        <p14:creationId xmlns:p14="http://schemas.microsoft.com/office/powerpoint/2010/main" val="1895674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5E8EF2-72F0-4943-AEC1-5DD0DFBF9F2F}" type="datetimeFigureOut">
              <a:rPr kumimoji="1" lang="ja-JP" altLang="en-US" smtClean="0"/>
              <a:t>2023/4/17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A0E7191-FF9F-43BE-8EB6-91497C8B9040}" type="slidenum">
              <a:rPr kumimoji="1" lang="ja-JP" altLang="en-US" smtClean="0"/>
              <a:t>‹#›</a:t>
            </a:fld>
            <a:endParaRPr kumimoji="1" lang="ja-JP" altLang="en-US"/>
          </a:p>
        </p:txBody>
      </p:sp>
    </p:spTree>
    <p:extLst>
      <p:ext uri="{BB962C8B-B14F-4D97-AF65-F5344CB8AC3E}">
        <p14:creationId xmlns:p14="http://schemas.microsoft.com/office/powerpoint/2010/main" val="2176105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D5E8EF2-72F0-4943-AEC1-5DD0DFBF9F2F}" type="datetimeFigureOut">
              <a:rPr kumimoji="1" lang="ja-JP" altLang="en-US" smtClean="0"/>
              <a:t>2023/4/17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A0E7191-FF9F-43BE-8EB6-91497C8B9040}" type="slidenum">
              <a:rPr kumimoji="1" lang="ja-JP" altLang="en-US" smtClean="0"/>
              <a:t>‹#›</a:t>
            </a:fld>
            <a:endParaRPr kumimoji="1" lang="ja-JP" altLang="en-US"/>
          </a:p>
        </p:txBody>
      </p:sp>
    </p:spTree>
    <p:extLst>
      <p:ext uri="{BB962C8B-B14F-4D97-AF65-F5344CB8AC3E}">
        <p14:creationId xmlns:p14="http://schemas.microsoft.com/office/powerpoint/2010/main" val="862884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smtClean="0"/>
              <a:t>図を追加</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D5E8EF2-72F0-4943-AEC1-5DD0DFBF9F2F}" type="datetimeFigureOut">
              <a:rPr kumimoji="1" lang="ja-JP" altLang="en-US" smtClean="0"/>
              <a:t>2023/4/17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A0E7191-FF9F-43BE-8EB6-91497C8B9040}" type="slidenum">
              <a:rPr kumimoji="1" lang="ja-JP" altLang="en-US" smtClean="0"/>
              <a:t>‹#›</a:t>
            </a:fld>
            <a:endParaRPr kumimoji="1" lang="ja-JP" altLang="en-US"/>
          </a:p>
        </p:txBody>
      </p:sp>
    </p:spTree>
    <p:extLst>
      <p:ext uri="{BB962C8B-B14F-4D97-AF65-F5344CB8AC3E}">
        <p14:creationId xmlns:p14="http://schemas.microsoft.com/office/powerpoint/2010/main" val="2759723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5D5E8EF2-72F0-4943-AEC1-5DD0DFBF9F2F}" type="datetimeFigureOut">
              <a:rPr kumimoji="1" lang="ja-JP" altLang="en-US" smtClean="0"/>
              <a:t>2023/4/17</a:t>
            </a:fld>
            <a:endParaRPr kumimoji="1" lang="ja-JP" alt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AA0E7191-FF9F-43BE-8EB6-91497C8B9040}" type="slidenum">
              <a:rPr kumimoji="1" lang="ja-JP" altLang="en-US" smtClean="0"/>
              <a:t>‹#›</a:t>
            </a:fld>
            <a:endParaRPr kumimoji="1" lang="ja-JP" altLang="en-US"/>
          </a:p>
        </p:txBody>
      </p:sp>
    </p:spTree>
    <p:extLst>
      <p:ext uri="{BB962C8B-B14F-4D97-AF65-F5344CB8AC3E}">
        <p14:creationId xmlns:p14="http://schemas.microsoft.com/office/powerpoint/2010/main" val="8524385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rd.yahoo.co.jp/o/image/RV=1/RE=1554438422/RH=b3JkLnlhaG9vLmNvLmpw/RB=/RU=aHR0cHM6Ly9zb3phaXlhMy5uZXQvJUVGJUJDJTk0JUU2JTlDJTg4JUUzJTgyJUE0JUUzJTgzJUE5JUUzJTgyJUI5JUUzJTgzJTg4L3Bvc3QtMjk0MS8-/RS=%5eADByz8xawWBgQPlLoVTHUE33i5MW2c-;_ylt=A2RCKw2Wh6Vc2lwAFSuU3uV7"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64000"/>
          </a:schemeClr>
        </a:solidFill>
        <a:effectLst/>
      </p:bgPr>
    </p:bg>
    <p:spTree>
      <p:nvGrpSpPr>
        <p:cNvPr id="1" name=""/>
        <p:cNvGrpSpPr/>
        <p:nvPr/>
      </p:nvGrpSpPr>
      <p:grpSpPr>
        <a:xfrm>
          <a:off x="0" y="0"/>
          <a:ext cx="0" cy="0"/>
          <a:chOff x="0" y="0"/>
          <a:chExt cx="0" cy="0"/>
        </a:xfrm>
      </p:grpSpPr>
      <p:sp>
        <p:nvSpPr>
          <p:cNvPr id="29" name="下矢印 28"/>
          <p:cNvSpPr/>
          <p:nvPr/>
        </p:nvSpPr>
        <p:spPr>
          <a:xfrm rot="10800000">
            <a:off x="3103240" y="4736533"/>
            <a:ext cx="657225" cy="174320"/>
          </a:xfrm>
          <a:prstGeom prst="downArrow">
            <a:avLst/>
          </a:prstGeom>
          <a:solidFill>
            <a:srgbClr val="6699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8" name="下矢印 27"/>
          <p:cNvSpPr/>
          <p:nvPr/>
        </p:nvSpPr>
        <p:spPr>
          <a:xfrm rot="10800000">
            <a:off x="3110156" y="3375272"/>
            <a:ext cx="657225" cy="188615"/>
          </a:xfrm>
          <a:prstGeom prst="downArrow">
            <a:avLst/>
          </a:prstGeom>
          <a:solidFill>
            <a:srgbClr val="6699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 name="正方形/長方形 4"/>
          <p:cNvSpPr/>
          <p:nvPr/>
        </p:nvSpPr>
        <p:spPr>
          <a:xfrm>
            <a:off x="1610705" y="-156145"/>
            <a:ext cx="3647152" cy="923330"/>
          </a:xfrm>
          <a:prstGeom prst="rect">
            <a:avLst/>
          </a:prstGeom>
          <a:noFill/>
        </p:spPr>
        <p:txBody>
          <a:bodyPr wrap="none" lIns="91440" tIns="45720" rIns="91440" bIns="45720">
            <a:spAutoFit/>
          </a:bodyPr>
          <a:lstStyle/>
          <a:p>
            <a:pPr algn="ctr"/>
            <a:r>
              <a:rPr lang="ja-JP" altLang="en-US" sz="5400" b="0" cap="none" spc="0" dirty="0" smtClean="0">
                <a:ln w="0"/>
                <a:solidFill>
                  <a:srgbClr val="0099FF"/>
                </a:solidFill>
                <a:effectLst>
                  <a:outerShdw blurRad="38100" dist="25400" dir="5400000" algn="ctr" rotWithShape="0">
                    <a:srgbClr val="6E747A">
                      <a:alpha val="43000"/>
                    </a:srgbClr>
                  </a:outerShdw>
                </a:effectLst>
                <a:latin typeface="ＤＦ特太ゴシック体" panose="020B0509000000000000" pitchFamily="49" charset="-128"/>
                <a:ea typeface="ＤＦ特太ゴシック体" panose="020B0509000000000000" pitchFamily="49" charset="-128"/>
              </a:rPr>
              <a:t>北小だより</a:t>
            </a:r>
            <a:endParaRPr lang="ja-JP" altLang="en-US" sz="5400" b="0" cap="none" spc="0" dirty="0">
              <a:ln w="0"/>
              <a:solidFill>
                <a:srgbClr val="0099FF"/>
              </a:solidFill>
              <a:effectLst>
                <a:outerShdw blurRad="38100" dist="25400" dir="5400000" algn="ctr" rotWithShape="0">
                  <a:srgbClr val="6E747A">
                    <a:alpha val="43000"/>
                  </a:srgbClr>
                </a:outerShdw>
              </a:effectLst>
              <a:latin typeface="ＤＦ特太ゴシック体" panose="020B0509000000000000" pitchFamily="49" charset="-128"/>
              <a:ea typeface="ＤＦ特太ゴシック体" panose="020B0509000000000000" pitchFamily="49" charset="-128"/>
            </a:endParaRPr>
          </a:p>
        </p:txBody>
      </p:sp>
      <p:pic>
        <p:nvPicPr>
          <p:cNvPr id="30" name="図 29" descr="石碑 使用０２"/>
          <p:cNvPicPr/>
          <p:nvPr/>
        </p:nvPicPr>
        <p:blipFill rotWithShape="1">
          <a:blip r:embed="rId2" cstate="print"/>
          <a:srcRect l="1456" t="-11739" b="317"/>
          <a:stretch/>
        </p:blipFill>
        <p:spPr bwMode="auto">
          <a:xfrm>
            <a:off x="5269926" y="4298"/>
            <a:ext cx="1152128" cy="676121"/>
          </a:xfrm>
          <a:prstGeom prst="rect">
            <a:avLst/>
          </a:prstGeom>
          <a:ln>
            <a:noFill/>
          </a:ln>
          <a:effectLst>
            <a:outerShdw blurRad="190500" algn="tl" rotWithShape="0">
              <a:srgbClr val="000000">
                <a:alpha val="70000"/>
              </a:srgbClr>
            </a:outerShdw>
          </a:effectLst>
        </p:spPr>
      </p:pic>
      <p:sp>
        <p:nvSpPr>
          <p:cNvPr id="31" name="テキスト ボックス 30"/>
          <p:cNvSpPr txBox="1"/>
          <p:nvPr/>
        </p:nvSpPr>
        <p:spPr>
          <a:xfrm>
            <a:off x="326017" y="1091233"/>
            <a:ext cx="6215063" cy="1851276"/>
          </a:xfrm>
          <a:prstGeom prst="rect">
            <a:avLst/>
          </a:prstGeom>
          <a:noFill/>
        </p:spPr>
        <p:txBody>
          <a:bodyPr wrap="square" rtlCol="0">
            <a:spAutoFit/>
          </a:bodyPr>
          <a:lstStyle/>
          <a:p>
            <a:pPr lvl="0" defTabSz="685800">
              <a:lnSpc>
                <a:spcPct val="90000"/>
              </a:lnSpc>
              <a:spcBef>
                <a:spcPts val="750"/>
              </a:spcBef>
            </a:pPr>
            <a:endParaRPr kumimoji="1" lang="en-US" altLang="ja-JP" sz="1100" kern="100" dirty="0" smtClean="0">
              <a:solidFill>
                <a:prstClr val="black"/>
              </a:solidFill>
              <a:latin typeface="游明朝" panose="02020400000000000000" pitchFamily="18" charset="-128"/>
              <a:ea typeface="ＭＳ ゴシック" panose="020B0609070205080204" pitchFamily="49" charset="-128"/>
              <a:cs typeface="Times New Roman" panose="02020603050405020304" pitchFamily="18" charset="0"/>
            </a:endParaRPr>
          </a:p>
          <a:p>
            <a:pPr lvl="0" defTabSz="685800">
              <a:lnSpc>
                <a:spcPct val="90000"/>
              </a:lnSpc>
            </a:pPr>
            <a:r>
              <a:rPr kumimoji="1" lang="ja-JP" altLang="en-US" sz="1100" kern="100" dirty="0" smtClean="0">
                <a:solidFill>
                  <a:prstClr val="black"/>
                </a:solidFill>
                <a:latin typeface="游明朝" panose="02020400000000000000" pitchFamily="18" charset="-128"/>
                <a:ea typeface="ＭＳ ゴシック" panose="020B0609070205080204" pitchFamily="49" charset="-128"/>
                <a:cs typeface="Times New Roman" panose="02020603050405020304" pitchFamily="18" charset="0"/>
              </a:rPr>
              <a:t>　</a:t>
            </a:r>
            <a:r>
              <a:rPr kumimoji="1" lang="ja-JP" altLang="en-US" sz="1050" kern="100" dirty="0" smtClean="0">
                <a:solidFill>
                  <a:prstClr val="black"/>
                </a:solidFill>
                <a:latin typeface="游明朝" panose="02020400000000000000" pitchFamily="18" charset="-128"/>
                <a:ea typeface="ＭＳ ゴシック" panose="020B0609070205080204" pitchFamily="49" charset="-128"/>
                <a:cs typeface="Times New Roman" panose="02020603050405020304" pitchFamily="18" charset="0"/>
              </a:rPr>
              <a:t>校庭に色とりどりの花が咲き誇る春爛漫の中、美作北小学校では４月７日に始業式、１１日に入学式を行いました。</a:t>
            </a:r>
            <a:endParaRPr kumimoji="1" lang="en-US" altLang="ja-JP" sz="1050" kern="100" dirty="0" smtClean="0">
              <a:solidFill>
                <a:prstClr val="black"/>
              </a:solidFill>
              <a:latin typeface="游明朝" panose="02020400000000000000" pitchFamily="18" charset="-128"/>
              <a:ea typeface="ＭＳ ゴシック" panose="020B0609070205080204" pitchFamily="49" charset="-128"/>
              <a:cs typeface="Times New Roman" panose="02020603050405020304" pitchFamily="18" charset="0"/>
            </a:endParaRPr>
          </a:p>
          <a:p>
            <a:pPr lvl="0" defTabSz="685800">
              <a:lnSpc>
                <a:spcPct val="90000"/>
              </a:lnSpc>
            </a:pPr>
            <a:r>
              <a:rPr kumimoji="1" lang="ja-JP" altLang="en-US" sz="1050" kern="100" dirty="0" smtClean="0">
                <a:solidFill>
                  <a:prstClr val="black"/>
                </a:solidFill>
                <a:latin typeface="游明朝" panose="02020400000000000000" pitchFamily="18" charset="-128"/>
                <a:ea typeface="ＭＳ ゴシック" panose="020B0609070205080204" pitchFamily="49" charset="-128"/>
                <a:cs typeface="Times New Roman" panose="02020603050405020304" pitchFamily="18" charset="0"/>
              </a:rPr>
              <a:t>　入学式で５７名のピカピカの１年生を迎え、全校児童３６０名で令和５年度がスタートしました。在校生も１学年ずつ上に進級し、新しい教室で、新しい担任の先生や教科担当の先生、周りの先生方と共に意欲満々で新学期を過ごしています。緊張感をもち、張り切っている様子が子どもたちの表情や行動から伝わってきます。</a:t>
            </a:r>
            <a:endParaRPr kumimoji="1" lang="en-US" altLang="ja-JP" sz="1050" kern="100" dirty="0" smtClean="0">
              <a:solidFill>
                <a:prstClr val="black"/>
              </a:solidFill>
              <a:latin typeface="游明朝" panose="02020400000000000000" pitchFamily="18" charset="-128"/>
              <a:ea typeface="ＭＳ ゴシック" panose="020B0609070205080204" pitchFamily="49" charset="-128"/>
              <a:cs typeface="Times New Roman" panose="02020603050405020304" pitchFamily="18" charset="0"/>
            </a:endParaRPr>
          </a:p>
          <a:p>
            <a:pPr lvl="0" defTabSz="685800">
              <a:lnSpc>
                <a:spcPct val="90000"/>
              </a:lnSpc>
            </a:pPr>
            <a:r>
              <a:rPr kumimoji="1" lang="ja-JP" altLang="en-US" sz="1050" kern="100" dirty="0" smtClean="0">
                <a:solidFill>
                  <a:prstClr val="black"/>
                </a:solidFill>
                <a:latin typeface="游明朝" panose="02020400000000000000" pitchFamily="18" charset="-128"/>
                <a:ea typeface="ＭＳ ゴシック" panose="020B0609070205080204" pitchFamily="49" charset="-128"/>
                <a:cs typeface="Times New Roman" panose="02020603050405020304" pitchFamily="18" charset="0"/>
              </a:rPr>
              <a:t>　子どもたちに、学ぶ力や豊かな心、そして</a:t>
            </a:r>
            <a:r>
              <a:rPr kumimoji="1" lang="ja-JP" altLang="en-US" sz="1050" kern="100" dirty="0" smtClean="0">
                <a:solidFill>
                  <a:prstClr val="black"/>
                </a:solidFill>
                <a:latin typeface="游明朝" panose="02020400000000000000" pitchFamily="18" charset="-128"/>
                <a:ea typeface="ＭＳ ゴシック" panose="020B0609070205080204" pitchFamily="49" charset="-128"/>
                <a:cs typeface="Times New Roman" panose="02020603050405020304" pitchFamily="18" charset="0"/>
              </a:rPr>
              <a:t>、たくましい心と体が</a:t>
            </a:r>
            <a:r>
              <a:rPr kumimoji="1" lang="ja-JP" altLang="en-US" sz="1050" kern="100" dirty="0" smtClean="0">
                <a:solidFill>
                  <a:prstClr val="black"/>
                </a:solidFill>
                <a:latin typeface="游明朝" panose="02020400000000000000" pitchFamily="18" charset="-128"/>
                <a:ea typeface="ＭＳ ゴシック" panose="020B0609070205080204" pitchFamily="49" charset="-128"/>
                <a:cs typeface="Times New Roman" panose="02020603050405020304" pitchFamily="18" charset="0"/>
              </a:rPr>
              <a:t>育まれるよう、今年度も職員一同全力で取り組んで参ります。</a:t>
            </a:r>
            <a:endParaRPr kumimoji="1" lang="en-US" altLang="ja-JP" sz="1050" kern="100" dirty="0" smtClean="0">
              <a:solidFill>
                <a:prstClr val="black"/>
              </a:solidFill>
              <a:latin typeface="游明朝" panose="02020400000000000000" pitchFamily="18" charset="-128"/>
              <a:ea typeface="ＭＳ ゴシック" panose="020B0609070205080204" pitchFamily="49" charset="-128"/>
              <a:cs typeface="Times New Roman" panose="02020603050405020304" pitchFamily="18" charset="0"/>
            </a:endParaRPr>
          </a:p>
          <a:p>
            <a:pPr lvl="0" defTabSz="685800">
              <a:lnSpc>
                <a:spcPct val="90000"/>
              </a:lnSpc>
            </a:pPr>
            <a:r>
              <a:rPr kumimoji="1" lang="ja-JP" altLang="en-US" sz="1050" kern="100" dirty="0" smtClean="0">
                <a:solidFill>
                  <a:prstClr val="black"/>
                </a:solidFill>
                <a:latin typeface="游明朝" panose="02020400000000000000" pitchFamily="18" charset="-128"/>
                <a:ea typeface="ＭＳ ゴシック" panose="020B0609070205080204" pitchFamily="49" charset="-128"/>
                <a:cs typeface="Times New Roman" panose="02020603050405020304" pitchFamily="18" charset="0"/>
              </a:rPr>
              <a:t>　子どもたちの健やかな成長は私たちの願いです。そのために、学校の教職員と保護者の皆様、地域の皆様との連携が大切であると考えています。今年度も本校の教育活動へのご支援とご協力をいただきますよう、よろしくお願いいたします。</a:t>
            </a:r>
            <a:endParaRPr kumimoji="1" lang="ja-JP" altLang="ja-JP" sz="1050" kern="100" dirty="0">
              <a:solidFill>
                <a:prstClr val="black"/>
              </a:solidFill>
              <a:latin typeface="游明朝" panose="02020400000000000000" pitchFamily="18" charset="-128"/>
              <a:ea typeface="游明朝" panose="02020400000000000000" pitchFamily="18" charset="-128"/>
              <a:cs typeface="Times New Roman" panose="02020603050405020304" pitchFamily="18" charset="0"/>
            </a:endParaRPr>
          </a:p>
        </p:txBody>
      </p:sp>
      <p:sp>
        <p:nvSpPr>
          <p:cNvPr id="34" name="テキスト ボックス 33"/>
          <p:cNvSpPr txBox="1"/>
          <p:nvPr/>
        </p:nvSpPr>
        <p:spPr>
          <a:xfrm>
            <a:off x="1670459" y="8790275"/>
            <a:ext cx="1800200" cy="246221"/>
          </a:xfrm>
          <a:prstGeom prst="rect">
            <a:avLst/>
          </a:prstGeom>
          <a:noFill/>
        </p:spPr>
        <p:txBody>
          <a:bodyPr wrap="square" rtlCol="0">
            <a:spAutoFit/>
          </a:bodyPr>
          <a:lstStyle/>
          <a:p>
            <a:r>
              <a:rPr kumimoji="1" lang="ja-JP" altLang="en-US" sz="1000" b="1" dirty="0" smtClean="0">
                <a:latin typeface="ＭＳ ゴシック" panose="020B0609070205080204" pitchFamily="49" charset="-128"/>
                <a:ea typeface="ＭＳ ゴシック" panose="020B0609070205080204" pitchFamily="49" charset="-128"/>
              </a:rPr>
              <a:t>大変お世話になりました。</a:t>
            </a:r>
            <a:endParaRPr kumimoji="1" lang="ja-JP" altLang="en-US" sz="1000" b="1" dirty="0">
              <a:latin typeface="ＭＳ ゴシック" panose="020B0609070205080204" pitchFamily="49" charset="-128"/>
              <a:ea typeface="ＭＳ ゴシック" panose="020B0609070205080204" pitchFamily="49" charset="-128"/>
            </a:endParaRPr>
          </a:p>
        </p:txBody>
      </p:sp>
      <p:sp>
        <p:nvSpPr>
          <p:cNvPr id="35" name="テキスト ボックス 34"/>
          <p:cNvSpPr txBox="1"/>
          <p:nvPr/>
        </p:nvSpPr>
        <p:spPr>
          <a:xfrm>
            <a:off x="4630380" y="8942383"/>
            <a:ext cx="2306380" cy="246221"/>
          </a:xfrm>
          <a:prstGeom prst="rect">
            <a:avLst/>
          </a:prstGeom>
          <a:noFill/>
        </p:spPr>
        <p:txBody>
          <a:bodyPr wrap="square" rtlCol="0">
            <a:spAutoFit/>
          </a:bodyPr>
          <a:lstStyle/>
          <a:p>
            <a:r>
              <a:rPr kumimoji="1" lang="ja-JP" altLang="en-US" sz="1000" b="1" dirty="0" smtClean="0">
                <a:latin typeface="ＭＳ ゴシック" panose="020B0609070205080204" pitchFamily="49" charset="-128"/>
                <a:ea typeface="ＭＳ ゴシック" panose="020B0609070205080204" pitchFamily="49" charset="-128"/>
              </a:rPr>
              <a:t>どうぞよろしくお願いいたします。</a:t>
            </a:r>
            <a:endParaRPr kumimoji="1" lang="ja-JP" altLang="en-US" sz="1000" b="1" dirty="0">
              <a:latin typeface="ＭＳ ゴシック" panose="020B0609070205080204" pitchFamily="49" charset="-128"/>
              <a:ea typeface="ＭＳ ゴシック" panose="020B0609070205080204" pitchFamily="49" charset="-128"/>
            </a:endParaRPr>
          </a:p>
        </p:txBody>
      </p:sp>
      <p:sp>
        <p:nvSpPr>
          <p:cNvPr id="2" name="テキスト ボックス 1"/>
          <p:cNvSpPr txBox="1"/>
          <p:nvPr/>
        </p:nvSpPr>
        <p:spPr>
          <a:xfrm>
            <a:off x="990081" y="876835"/>
            <a:ext cx="4898342" cy="446276"/>
          </a:xfrm>
          <a:prstGeom prst="rect">
            <a:avLst/>
          </a:prstGeom>
          <a:noFill/>
        </p:spPr>
        <p:txBody>
          <a:bodyPr wrap="square" rtlCol="0">
            <a:spAutoFit/>
          </a:bodyPr>
          <a:lstStyle/>
          <a:p>
            <a:r>
              <a:rPr kumimoji="1" lang="ja-JP" altLang="en-US" sz="2300" dirty="0" smtClean="0">
                <a:latin typeface="ＤＨＰ特太ゴシック体" panose="020B0500000000000000" pitchFamily="50" charset="-128"/>
                <a:ea typeface="ＤＨＰ特太ゴシック体" panose="020B0500000000000000" pitchFamily="50" charset="-128"/>
              </a:rPr>
              <a:t>ご入学、進級おめでとうございます</a:t>
            </a:r>
            <a:endParaRPr kumimoji="1" lang="ja-JP" altLang="en-US" sz="2300" dirty="0">
              <a:latin typeface="ＤＨＰ特太ゴシック体" panose="020B0500000000000000" pitchFamily="50" charset="-128"/>
              <a:ea typeface="ＤＨＰ特太ゴシック体" panose="020B0500000000000000" pitchFamily="50" charset="-128"/>
            </a:endParaRPr>
          </a:p>
        </p:txBody>
      </p:sp>
      <p:pic>
        <p:nvPicPr>
          <p:cNvPr id="20" name="図 19" descr="「4月 イラスト」の画像検索結果">
            <a:hlinkClick r:id="rId3" tgtFrame="&quot;imagewin&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482527" y="22949"/>
            <a:ext cx="1011305" cy="773910"/>
          </a:xfrm>
          <a:prstGeom prst="rect">
            <a:avLst/>
          </a:prstGeom>
          <a:noFill/>
          <a:ln>
            <a:noFill/>
          </a:ln>
        </p:spPr>
      </p:pic>
      <p:sp>
        <p:nvSpPr>
          <p:cNvPr id="21" name="テキスト ボックス 2"/>
          <p:cNvSpPr txBox="1">
            <a:spLocks noChangeArrowheads="1"/>
          </p:cNvSpPr>
          <p:nvPr/>
        </p:nvSpPr>
        <p:spPr bwMode="auto">
          <a:xfrm>
            <a:off x="3572412" y="654690"/>
            <a:ext cx="3054653" cy="300086"/>
          </a:xfrm>
          <a:prstGeom prst="rect">
            <a:avLst/>
          </a:prstGeom>
          <a:noFill/>
          <a:ln w="9525">
            <a:noFill/>
            <a:miter lim="800000"/>
            <a:headEnd/>
            <a:tailEnd/>
          </a:ln>
        </p:spPr>
        <p:txBody>
          <a:bodyPr rot="0" vert="horz" wrap="square" lIns="91440" tIns="45720" rIns="91440" bIns="45720" anchor="t" anchorCtr="0">
            <a:noAutofit/>
          </a:bodyPr>
          <a:lstStyle/>
          <a:p>
            <a:pPr algn="just">
              <a:spcAft>
                <a:spcPts val="0"/>
              </a:spcAft>
            </a:pPr>
            <a:r>
              <a:rPr lang="ja-JP" altLang="en-US" sz="1100" kern="100" dirty="0" smtClean="0">
                <a:effectLst>
                  <a:outerShdw blurRad="50800" dist="38100" algn="l">
                    <a:srgbClr val="000000">
                      <a:alpha val="40000"/>
                    </a:srgbClr>
                  </a:outerShdw>
                </a:effectLst>
                <a:latin typeface="ＤＨＰ平成ゴシックW5" panose="020B0500000000000000" pitchFamily="50" charset="-128"/>
                <a:ea typeface="ＤＨＰ平成ゴシックW5" panose="020B0500000000000000" pitchFamily="50" charset="-128"/>
                <a:cs typeface="Times New Roman" panose="02020603050405020304" pitchFamily="18" charset="0"/>
              </a:rPr>
              <a:t>令和５</a:t>
            </a:r>
            <a:r>
              <a:rPr lang="ja-JP" sz="1100" kern="100" dirty="0" smtClean="0">
                <a:effectLst>
                  <a:outerShdw blurRad="50800" dist="38100" algn="l">
                    <a:srgbClr val="000000">
                      <a:alpha val="40000"/>
                    </a:srgbClr>
                  </a:outerShdw>
                </a:effectLst>
                <a:latin typeface="ＤＨＰ平成ゴシックW5" panose="020B0500000000000000" pitchFamily="50" charset="-128"/>
                <a:ea typeface="ＤＨＰ平成ゴシックW5" panose="020B0500000000000000" pitchFamily="50" charset="-128"/>
                <a:cs typeface="Times New Roman" panose="02020603050405020304" pitchFamily="18" charset="0"/>
              </a:rPr>
              <a:t>年</a:t>
            </a:r>
            <a:r>
              <a:rPr lang="ja-JP" altLang="en-US" sz="1100" kern="100" dirty="0" smtClean="0">
                <a:effectLst>
                  <a:outerShdw blurRad="50800" dist="38100" algn="l">
                    <a:srgbClr val="000000">
                      <a:alpha val="40000"/>
                    </a:srgbClr>
                  </a:outerShdw>
                </a:effectLst>
                <a:latin typeface="ＤＨＰ平成ゴシックW5" panose="020B0500000000000000" pitchFamily="50" charset="-128"/>
                <a:ea typeface="ＤＨＰ平成ゴシックW5" panose="020B0500000000000000" pitchFamily="50" charset="-128"/>
                <a:cs typeface="Times New Roman" panose="02020603050405020304" pitchFamily="18" charset="0"/>
              </a:rPr>
              <a:t>４</a:t>
            </a:r>
            <a:r>
              <a:rPr lang="ja-JP" sz="1100" kern="100" dirty="0" smtClean="0">
                <a:effectLst>
                  <a:outerShdw blurRad="50800" dist="38100" algn="l">
                    <a:srgbClr val="000000">
                      <a:alpha val="40000"/>
                    </a:srgbClr>
                  </a:outerShdw>
                </a:effectLst>
                <a:latin typeface="ＤＨＰ平成ゴシックW5" panose="020B0500000000000000" pitchFamily="50" charset="-128"/>
                <a:ea typeface="ＤＨＰ平成ゴシックW5" panose="020B0500000000000000" pitchFamily="50" charset="-128"/>
                <a:cs typeface="Times New Roman" panose="02020603050405020304" pitchFamily="18" charset="0"/>
              </a:rPr>
              <a:t>月</a:t>
            </a:r>
            <a:r>
              <a:rPr lang="ja-JP" altLang="en-US" sz="1100" kern="100" dirty="0" smtClean="0">
                <a:effectLst>
                  <a:outerShdw blurRad="50800" dist="38100" algn="l">
                    <a:srgbClr val="000000">
                      <a:alpha val="40000"/>
                    </a:srgbClr>
                  </a:outerShdw>
                </a:effectLst>
                <a:latin typeface="ＤＨＰ平成ゴシックW5" panose="020B0500000000000000" pitchFamily="50" charset="-128"/>
                <a:ea typeface="ＤＨＰ平成ゴシックW5" panose="020B0500000000000000" pitchFamily="50" charset="-128"/>
                <a:cs typeface="Times New Roman" panose="02020603050405020304" pitchFamily="18" charset="0"/>
              </a:rPr>
              <a:t>１７</a:t>
            </a:r>
            <a:r>
              <a:rPr lang="ja-JP" sz="1100" kern="100" dirty="0" smtClean="0">
                <a:effectLst>
                  <a:outerShdw blurRad="50800" dist="38100" algn="l">
                    <a:srgbClr val="000000">
                      <a:alpha val="40000"/>
                    </a:srgbClr>
                  </a:outerShdw>
                </a:effectLst>
                <a:latin typeface="ＤＨＰ平成ゴシックW5" panose="020B0500000000000000" pitchFamily="50" charset="-128"/>
                <a:ea typeface="ＤＨＰ平成ゴシックW5" panose="020B0500000000000000" pitchFamily="50" charset="-128"/>
                <a:cs typeface="Times New Roman" panose="02020603050405020304" pitchFamily="18" charset="0"/>
              </a:rPr>
              <a:t>日発行</a:t>
            </a:r>
            <a:r>
              <a:rPr lang="ja-JP" altLang="en-US" sz="1100" kern="100" dirty="0" smtClean="0">
                <a:effectLst>
                  <a:outerShdw blurRad="50800" dist="38100" algn="l">
                    <a:srgbClr val="000000">
                      <a:alpha val="40000"/>
                    </a:srgbClr>
                  </a:outerShdw>
                </a:effectLst>
                <a:latin typeface="ＤＨＰ平成ゴシックW5" panose="020B0500000000000000" pitchFamily="50" charset="-128"/>
                <a:ea typeface="ＤＨＰ平成ゴシックW5" panose="020B0500000000000000" pitchFamily="50" charset="-128"/>
                <a:cs typeface="Times New Roman" panose="02020603050405020304" pitchFamily="18" charset="0"/>
              </a:rPr>
              <a:t>　</a:t>
            </a:r>
            <a:r>
              <a:rPr lang="ja-JP" sz="1100" kern="100" dirty="0" smtClean="0">
                <a:effectLst>
                  <a:outerShdw blurRad="50800" dist="38100" algn="l">
                    <a:srgbClr val="000000">
                      <a:alpha val="40000"/>
                    </a:srgbClr>
                  </a:outerShdw>
                </a:effectLst>
                <a:latin typeface="ＤＨＰ平成ゴシックW5" panose="020B0500000000000000" pitchFamily="50" charset="-128"/>
                <a:ea typeface="ＤＨＰ平成ゴシックW5" panose="020B0500000000000000" pitchFamily="50" charset="-128"/>
                <a:cs typeface="Times New Roman" panose="02020603050405020304" pitchFamily="18" charset="0"/>
              </a:rPr>
              <a:t>美作</a:t>
            </a:r>
            <a:r>
              <a:rPr lang="ja-JP" sz="1100" kern="100" dirty="0">
                <a:effectLst>
                  <a:outerShdw blurRad="50800" dist="38100" algn="l">
                    <a:srgbClr val="000000">
                      <a:alpha val="40000"/>
                    </a:srgbClr>
                  </a:outerShdw>
                </a:effectLst>
                <a:latin typeface="ＤＨＰ平成ゴシックW5" panose="020B0500000000000000" pitchFamily="50" charset="-128"/>
                <a:ea typeface="ＤＨＰ平成ゴシックW5" panose="020B0500000000000000" pitchFamily="50" charset="-128"/>
                <a:cs typeface="Times New Roman" panose="02020603050405020304" pitchFamily="18" charset="0"/>
              </a:rPr>
              <a:t>市立美作北小学校</a:t>
            </a:r>
            <a:endParaRPr lang="ja-JP" sz="1050" kern="100" dirty="0">
              <a:effectLst/>
              <a:latin typeface="ＤＨＰ平成ゴシックW5" panose="020B0500000000000000" pitchFamily="50" charset="-128"/>
              <a:ea typeface="ＤＨＰ平成ゴシックW5" panose="020B0500000000000000" pitchFamily="50" charset="-128"/>
              <a:cs typeface="Times New Roman" panose="02020603050405020304" pitchFamily="18" charset="0"/>
            </a:endParaRPr>
          </a:p>
        </p:txBody>
      </p:sp>
      <p:sp>
        <p:nvSpPr>
          <p:cNvPr id="22" name="タイトル 3"/>
          <p:cNvSpPr>
            <a:spLocks noGrp="1"/>
          </p:cNvSpPr>
          <p:nvPr>
            <p:ph type="ctrTitle"/>
          </p:nvPr>
        </p:nvSpPr>
        <p:spPr>
          <a:xfrm>
            <a:off x="882230" y="2928349"/>
            <a:ext cx="5103919" cy="434659"/>
          </a:xfrm>
          <a:prstGeom prst="bevel">
            <a:avLst/>
          </a:prstGeom>
          <a:solidFill>
            <a:srgbClr val="FFFF66">
              <a:alpha val="87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ja-JP" altLang="en-US" sz="1200" b="1" dirty="0" smtClean="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学校</a:t>
            </a:r>
            <a:r>
              <a:rPr lang="ja-JP" altLang="en-US" sz="1200" b="1"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教育</a:t>
            </a:r>
            <a:r>
              <a:rPr lang="ja-JP" altLang="en-US" sz="1200" b="1" dirty="0" smtClean="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目標　 「</a:t>
            </a:r>
            <a:r>
              <a:rPr lang="ja-JP" altLang="ja-JP" sz="1200" b="1"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心豊か</a:t>
            </a:r>
            <a:r>
              <a:rPr lang="ja-JP" altLang="ja-JP" sz="1200" b="1" dirty="0" smtClean="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に</a:t>
            </a:r>
            <a:r>
              <a:rPr lang="en-US" altLang="ja-JP" sz="1200" b="1" dirty="0" smtClean="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ja-JP" sz="1200" b="1" dirty="0" smtClean="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たくましく</a:t>
            </a:r>
            <a:r>
              <a:rPr lang="en-US" altLang="ja-JP" sz="1200" b="1" dirty="0" smtClean="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ja-JP" sz="1200" b="1" dirty="0" smtClean="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生きて</a:t>
            </a:r>
            <a:r>
              <a:rPr lang="ja-JP" altLang="ja-JP" sz="1200" b="1"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いく子どもの育成</a:t>
            </a:r>
            <a:r>
              <a:rPr lang="ja-JP" altLang="en-US" sz="1200" b="1"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ja-JP" altLang="ja-JP" sz="1200" b="1"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8" name="テキスト ボックス 2"/>
          <p:cNvSpPr txBox="1">
            <a:spLocks noChangeArrowheads="1"/>
          </p:cNvSpPr>
          <p:nvPr/>
        </p:nvSpPr>
        <p:spPr bwMode="auto">
          <a:xfrm>
            <a:off x="125499" y="6485896"/>
            <a:ext cx="3176861" cy="227875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indent="139700" algn="just">
              <a:spcAft>
                <a:spcPts val="0"/>
              </a:spcAft>
            </a:pPr>
            <a:r>
              <a:rPr lang="ja-JP" altLang="en-US" sz="1000" b="1" kern="100" dirty="0" smtClean="0">
                <a:effectLst/>
                <a:latin typeface="游明朝" panose="02020400000000000000" pitchFamily="18" charset="-128"/>
                <a:ea typeface="ＭＳ ゴシック" panose="020B0609070205080204" pitchFamily="49" charset="-128"/>
                <a:cs typeface="Times New Roman" panose="02020603050405020304" pitchFamily="18" charset="0"/>
              </a:rPr>
              <a:t>　令和４年度末で転任・退任された職員</a:t>
            </a:r>
            <a:endParaRPr lang="en-US" altLang="ja-JP" sz="1000" b="1" kern="100" dirty="0" smtClean="0">
              <a:effectLst/>
              <a:latin typeface="游明朝" panose="02020400000000000000" pitchFamily="18" charset="-128"/>
              <a:ea typeface="ＭＳ ゴシック" panose="020B0609070205080204" pitchFamily="49" charset="-128"/>
              <a:cs typeface="Times New Roman" panose="02020603050405020304" pitchFamily="18" charset="0"/>
            </a:endParaRPr>
          </a:p>
          <a:p>
            <a:pPr algn="just" fontAlgn="base" hangingPunct="0">
              <a:spcAft>
                <a:spcPts val="0"/>
              </a:spcAft>
            </a:pPr>
            <a:endParaRPr lang="en-US" altLang="ja-JP" sz="10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endParaRPr>
          </a:p>
          <a:p>
            <a:pPr algn="just" fontAlgn="base" hangingPunct="0">
              <a:spcAft>
                <a:spcPts val="0"/>
              </a:spcAft>
            </a:pPr>
            <a:r>
              <a:rPr lang="ja-JP" altLang="en-US" sz="10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rPr>
              <a:t>櫻井　敬明　教頭　　　　美作市立英田小学校へ</a:t>
            </a:r>
            <a:endParaRPr lang="en-US" altLang="ja-JP" sz="10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endParaRPr>
          </a:p>
          <a:p>
            <a:pPr algn="just" fontAlgn="base" hangingPunct="0">
              <a:spcAft>
                <a:spcPts val="0"/>
              </a:spcAft>
            </a:pPr>
            <a:r>
              <a:rPr lang="ja-JP" altLang="en-US" sz="10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rPr>
              <a:t>　　　　　　　　　　　　　　　　　　　校長昇任</a:t>
            </a:r>
            <a:endParaRPr lang="en-US" altLang="ja-JP" sz="10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endParaRPr>
          </a:p>
          <a:p>
            <a:pPr algn="just" fontAlgn="base" hangingPunct="0">
              <a:spcAft>
                <a:spcPts val="0"/>
              </a:spcAft>
            </a:pPr>
            <a:r>
              <a:rPr lang="ja-JP" altLang="en-US" sz="10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rPr>
              <a:t>久山　和也　教諭　　　　津山市立一宮小学校へ</a:t>
            </a:r>
            <a:endParaRPr lang="en-US" altLang="ja-JP" sz="10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endParaRPr>
          </a:p>
          <a:p>
            <a:pPr algn="just" fontAlgn="base" hangingPunct="0">
              <a:spcAft>
                <a:spcPts val="0"/>
              </a:spcAft>
            </a:pPr>
            <a:r>
              <a:rPr lang="ja-JP" altLang="en-US" sz="10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rPr>
              <a:t>西本　　愛　講師　　　　任期満了</a:t>
            </a:r>
            <a:endParaRPr lang="en-US" altLang="ja-JP" sz="10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endParaRPr>
          </a:p>
          <a:p>
            <a:pPr algn="just" fontAlgn="base" hangingPunct="0">
              <a:spcAft>
                <a:spcPts val="0"/>
              </a:spcAft>
            </a:pPr>
            <a:r>
              <a:rPr lang="ja-JP" altLang="en-US" sz="1000" kern="0" dirty="0" smtClean="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岡本　綾子　事務主任　　津山市立林田小学校へ</a:t>
            </a:r>
            <a:endParaRPr lang="en-US" altLang="ja-JP" sz="1000" kern="0" dirty="0" smtClean="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endParaRPr>
          </a:p>
          <a:p>
            <a:pPr algn="just" fontAlgn="base" hangingPunct="0">
              <a:spcAft>
                <a:spcPts val="0"/>
              </a:spcAft>
            </a:pPr>
            <a:r>
              <a:rPr lang="ja-JP" altLang="en-US" sz="1000" kern="0" dirty="0" smtClean="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江越　祥子</a:t>
            </a:r>
            <a:r>
              <a:rPr lang="ja-JP" altLang="en-US" sz="1100" kern="0" dirty="0" smtClean="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　</a:t>
            </a:r>
            <a:r>
              <a:rPr lang="ja-JP" altLang="en-US" sz="700" kern="0" dirty="0" smtClean="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臨時的事務職員</a:t>
            </a:r>
            <a:r>
              <a:rPr lang="ja-JP" altLang="en-US" sz="1000" kern="0" dirty="0" smtClean="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　津山市役所へ</a:t>
            </a:r>
            <a:endParaRPr lang="en-US" altLang="ja-JP" sz="1000" kern="0" dirty="0" smtClean="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endParaRPr>
          </a:p>
          <a:p>
            <a:pPr algn="just" fontAlgn="base" hangingPunct="0">
              <a:spcAft>
                <a:spcPts val="0"/>
              </a:spcAft>
            </a:pPr>
            <a:r>
              <a:rPr lang="ja-JP" altLang="en-US" sz="1000" kern="0" dirty="0" smtClean="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片山　夏美　非常勤講師　</a:t>
            </a:r>
            <a:r>
              <a:rPr lang="ja-JP" altLang="en-US" sz="900" kern="0" dirty="0" smtClean="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西粟倉村立西粟倉中学校へ</a:t>
            </a:r>
            <a:endParaRPr lang="en-US" altLang="ja-JP" sz="900" kern="0" dirty="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endParaRPr>
          </a:p>
          <a:p>
            <a:pPr algn="just" fontAlgn="base" hangingPunct="0">
              <a:spcAft>
                <a:spcPts val="0"/>
              </a:spcAft>
            </a:pPr>
            <a:r>
              <a:rPr lang="ja-JP" altLang="en-US" sz="10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rPr>
              <a:t>小守　千秋　非常勤講師　</a:t>
            </a:r>
            <a:r>
              <a:rPr lang="ja-JP" altLang="en-US" sz="9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rPr>
              <a:t>美作市立美作第一小学校へ</a:t>
            </a:r>
            <a:endParaRPr lang="en-US" altLang="ja-JP" sz="9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endParaRPr>
          </a:p>
          <a:p>
            <a:pPr algn="just" fontAlgn="base" hangingPunct="0"/>
            <a:r>
              <a:rPr lang="ja-JP" altLang="en-US" sz="1000" kern="0" dirty="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小林千翔来</a:t>
            </a:r>
            <a:r>
              <a:rPr lang="ja-JP" altLang="en-US" sz="900" kern="0" dirty="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　</a:t>
            </a:r>
            <a:r>
              <a:rPr lang="ja-JP" altLang="en-US" sz="1000" kern="0" dirty="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特別支援教育</a:t>
            </a:r>
            <a:r>
              <a:rPr lang="ja-JP" altLang="en-US" sz="1000" kern="0" dirty="0" smtClean="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支援員</a:t>
            </a:r>
            <a:r>
              <a:rPr lang="ja-JP" altLang="en-US" sz="900" kern="0" dirty="0" smtClean="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　</a:t>
            </a:r>
            <a:endParaRPr lang="en-US" altLang="ja-JP" sz="900" kern="0" dirty="0" smtClean="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endParaRPr>
          </a:p>
          <a:p>
            <a:pPr algn="just" fontAlgn="base" hangingPunct="0"/>
            <a:r>
              <a:rPr lang="ja-JP" altLang="en-US" sz="900" kern="0" dirty="0" smtClean="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　　　　　　　　　　　　　 美作</a:t>
            </a:r>
            <a:r>
              <a:rPr lang="ja-JP" altLang="en-US" sz="900" kern="0" dirty="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市立美作第一小学校</a:t>
            </a:r>
            <a:r>
              <a:rPr lang="ja-JP" altLang="en-US" sz="900" kern="0" dirty="0" smtClean="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へ</a:t>
            </a:r>
            <a:endParaRPr lang="en-US" altLang="ja-JP" sz="900" kern="0" dirty="0" smtClean="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endParaRPr>
          </a:p>
          <a:p>
            <a:pPr algn="just" fontAlgn="base" hangingPunct="0"/>
            <a:r>
              <a:rPr lang="ja-JP" altLang="en-US" sz="1000" kern="0" dirty="0" smtClean="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小阪　明美　教育支援員　</a:t>
            </a:r>
            <a:r>
              <a:rPr lang="ja-JP" altLang="en-US" sz="900" kern="0" dirty="0" smtClean="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美作</a:t>
            </a:r>
            <a:r>
              <a:rPr lang="ja-JP" altLang="en-US" sz="900" kern="0" dirty="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市立美作第一小学校へ</a:t>
            </a:r>
            <a:endParaRPr lang="en-US" altLang="ja-JP" sz="900" kern="0" dirty="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endParaRPr>
          </a:p>
          <a:p>
            <a:pPr algn="just" fontAlgn="base" hangingPunct="0"/>
            <a:r>
              <a:rPr lang="ja-JP" altLang="en-US" sz="1000" kern="0" dirty="0" smtClean="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岡田　悠汰　教育支援員　</a:t>
            </a:r>
            <a:r>
              <a:rPr lang="ja-JP" altLang="en-US" sz="900" kern="0" dirty="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西粟倉村立</a:t>
            </a:r>
            <a:r>
              <a:rPr lang="ja-JP" altLang="en-US" sz="900" kern="0" dirty="0" smtClean="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西粟倉小学校</a:t>
            </a:r>
            <a:r>
              <a:rPr lang="ja-JP" altLang="en-US" sz="900" kern="0" dirty="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へ</a:t>
            </a:r>
            <a:endParaRPr lang="en-US" altLang="ja-JP" sz="900" kern="0" dirty="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endParaRPr>
          </a:p>
          <a:p>
            <a:pPr algn="just" fontAlgn="base" hangingPunct="0"/>
            <a:r>
              <a:rPr lang="ja-JP" altLang="en-US" sz="1000" kern="0" dirty="0" smtClean="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　</a:t>
            </a:r>
            <a:endParaRPr lang="en-US" altLang="ja-JP" sz="1000" kern="0" dirty="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endParaRPr>
          </a:p>
        </p:txBody>
      </p:sp>
      <p:sp>
        <p:nvSpPr>
          <p:cNvPr id="39" name="テキスト ボックス 325"/>
          <p:cNvSpPr txBox="1"/>
          <p:nvPr/>
        </p:nvSpPr>
        <p:spPr>
          <a:xfrm>
            <a:off x="3364468" y="6478980"/>
            <a:ext cx="3395884" cy="2463403"/>
          </a:xfrm>
          <a:prstGeom prst="rect">
            <a:avLst/>
          </a:prstGeom>
          <a:solidFill>
            <a:sysClr val="window" lastClr="FFFFFF"/>
          </a:solidFill>
          <a:ln w="9525">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indent="139700" algn="just">
              <a:spcAft>
                <a:spcPts val="0"/>
              </a:spcAft>
            </a:pPr>
            <a:r>
              <a:rPr lang="ja-JP" altLang="en-US" sz="1000" b="1" kern="100" dirty="0" smtClean="0">
                <a:effectLst/>
                <a:latin typeface="游明朝" panose="02020400000000000000" pitchFamily="18" charset="-128"/>
                <a:ea typeface="ＭＳ ゴシック" panose="020B0609070205080204" pitchFamily="49" charset="-128"/>
                <a:cs typeface="Times New Roman" panose="02020603050405020304" pitchFamily="18" charset="0"/>
              </a:rPr>
              <a:t>　令和５年度に</a:t>
            </a:r>
            <a:r>
              <a:rPr lang="ja-JP" sz="1000" b="1" kern="100" dirty="0" smtClean="0">
                <a:effectLst/>
                <a:latin typeface="游明朝" panose="02020400000000000000" pitchFamily="18" charset="-128"/>
                <a:ea typeface="ＭＳ ゴシック" panose="020B0609070205080204" pitchFamily="49" charset="-128"/>
                <a:cs typeface="Times New Roman" panose="02020603050405020304" pitchFamily="18" charset="0"/>
              </a:rPr>
              <a:t>着任</a:t>
            </a:r>
            <a:r>
              <a:rPr lang="ja-JP" altLang="en-US" sz="1000" b="1" kern="100" dirty="0" smtClean="0">
                <a:effectLst/>
                <a:latin typeface="游明朝" panose="02020400000000000000" pitchFamily="18" charset="-128"/>
                <a:ea typeface="ＭＳ ゴシック" panose="020B0609070205080204" pitchFamily="49" charset="-128"/>
                <a:cs typeface="Times New Roman" panose="02020603050405020304" pitchFamily="18" charset="0"/>
              </a:rPr>
              <a:t>された職員</a:t>
            </a:r>
            <a:endParaRPr lang="ja-JP" sz="1000" b="1"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fontAlgn="base" hangingPunct="0">
              <a:spcAft>
                <a:spcPts val="0"/>
              </a:spcAft>
            </a:pPr>
            <a:endParaRPr lang="en-US" altLang="ja-JP" sz="10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endParaRPr>
          </a:p>
          <a:p>
            <a:pPr algn="just" fontAlgn="base" hangingPunct="0">
              <a:spcAft>
                <a:spcPts val="0"/>
              </a:spcAft>
            </a:pPr>
            <a:r>
              <a:rPr lang="ja-JP" altLang="en-US" sz="10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rPr>
              <a:t>山本　輝美　教頭　津山市立秀実小学校より</a:t>
            </a:r>
            <a:endParaRPr lang="en-US" altLang="ja-JP" sz="10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endParaRPr>
          </a:p>
          <a:p>
            <a:pPr algn="just" fontAlgn="base" hangingPunct="0">
              <a:spcAft>
                <a:spcPts val="0"/>
              </a:spcAft>
            </a:pPr>
            <a:r>
              <a:rPr lang="ja-JP" altLang="en-US" sz="10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rPr>
              <a:t>細川</a:t>
            </a:r>
            <a:r>
              <a:rPr lang="ja-JP" altLang="en-US" sz="1000" kern="0" dirty="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　聖子　</a:t>
            </a:r>
            <a:r>
              <a:rPr lang="ja-JP" altLang="en-US" sz="1000" kern="0" dirty="0" smtClean="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教諭　勝央町立勝央北小学校より</a:t>
            </a:r>
            <a:endParaRPr lang="en-US" altLang="ja-JP" sz="10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endParaRPr>
          </a:p>
          <a:p>
            <a:pPr algn="just" fontAlgn="base" hangingPunct="0">
              <a:spcAft>
                <a:spcPts val="0"/>
              </a:spcAft>
            </a:pPr>
            <a:r>
              <a:rPr lang="ja-JP" altLang="en-US" sz="10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rPr>
              <a:t>杉本　怜奈　教諭　真庭市立遷喬小学校より</a:t>
            </a:r>
            <a:endParaRPr lang="en-US" altLang="ja-JP" sz="10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endParaRPr>
          </a:p>
          <a:p>
            <a:pPr algn="just" fontAlgn="base" hangingPunct="0">
              <a:spcAft>
                <a:spcPts val="0"/>
              </a:spcAft>
            </a:pPr>
            <a:r>
              <a:rPr lang="ja-JP" altLang="en-US" sz="10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rPr>
              <a:t>七瀧　将晃　教諭　津山市立東小学校より</a:t>
            </a:r>
            <a:endParaRPr lang="en-US" altLang="ja-JP" sz="10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endParaRPr>
          </a:p>
          <a:p>
            <a:pPr algn="just" fontAlgn="base" hangingPunct="0">
              <a:spcAft>
                <a:spcPts val="0"/>
              </a:spcAft>
            </a:pPr>
            <a:r>
              <a:rPr lang="ja-JP" altLang="en-US" sz="10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rPr>
              <a:t>高岡　慶和　教諭　新採用</a:t>
            </a:r>
            <a:endParaRPr lang="en-US" altLang="ja-JP" sz="10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endParaRPr>
          </a:p>
          <a:p>
            <a:pPr algn="just" fontAlgn="base" hangingPunct="0">
              <a:spcAft>
                <a:spcPts val="0"/>
              </a:spcAft>
            </a:pPr>
            <a:r>
              <a:rPr lang="ja-JP" altLang="en-US" sz="10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rPr>
              <a:t>上野　龍夏　講師　大阪市立瓜破西小学校より</a:t>
            </a:r>
            <a:endParaRPr lang="en-US" altLang="ja-JP" sz="10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endParaRPr>
          </a:p>
          <a:p>
            <a:pPr algn="just" fontAlgn="base" hangingPunct="0">
              <a:spcAft>
                <a:spcPts val="0"/>
              </a:spcAft>
            </a:pPr>
            <a:r>
              <a:rPr lang="ja-JP" altLang="en-US" sz="10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rPr>
              <a:t>鈴鹿　竜大　講師　新採用　</a:t>
            </a:r>
            <a:endParaRPr lang="en-US" altLang="ja-JP" sz="10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endParaRPr>
          </a:p>
          <a:p>
            <a:pPr algn="just" fontAlgn="base" hangingPunct="0">
              <a:spcAft>
                <a:spcPts val="0"/>
              </a:spcAft>
            </a:pPr>
            <a:r>
              <a:rPr lang="ja-JP" altLang="en-US" sz="10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rPr>
              <a:t>天野智紗子　講師　新採用</a:t>
            </a:r>
            <a:endParaRPr lang="en-US" altLang="ja-JP" sz="10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endParaRPr>
          </a:p>
          <a:p>
            <a:pPr algn="just" fontAlgn="base" hangingPunct="0"/>
            <a:r>
              <a:rPr lang="ja-JP" altLang="en-US" sz="10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rPr>
              <a:t>黒石　知子　事務副参事　</a:t>
            </a:r>
            <a:r>
              <a:rPr lang="ja-JP" altLang="en-US" sz="1000" kern="0" dirty="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西粟倉村立西粟倉</a:t>
            </a:r>
            <a:r>
              <a:rPr lang="ja-JP" altLang="en-US" sz="1000" kern="0" dirty="0" smtClean="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中学校より</a:t>
            </a:r>
            <a:endParaRPr lang="en-US" altLang="ja-JP" sz="1000" kern="0" dirty="0" smtClean="0">
              <a:solidFill>
                <a:srgbClr val="000000"/>
              </a:solidFill>
              <a:effectLst/>
              <a:latin typeface="游明朝" panose="02020400000000000000" pitchFamily="18" charset="-128"/>
              <a:ea typeface="ＭＳ ゴシック" panose="020B0609070205080204" pitchFamily="49" charset="-128"/>
              <a:cs typeface="ＭＳ 明朝" panose="02020609040205080304" pitchFamily="17" charset="-128"/>
            </a:endParaRPr>
          </a:p>
          <a:p>
            <a:pPr algn="just" fontAlgn="base" hangingPunct="0">
              <a:spcAft>
                <a:spcPts val="0"/>
              </a:spcAft>
            </a:pPr>
            <a:r>
              <a:rPr lang="ja-JP" altLang="en-US" sz="1000" kern="0" dirty="0" smtClean="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土井　智美　非常勤講師　津山工業高等学校より</a:t>
            </a:r>
            <a:endParaRPr lang="en-US" altLang="ja-JP" sz="1000" kern="0" dirty="0" smtClean="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endParaRPr>
          </a:p>
          <a:p>
            <a:pPr algn="just" fontAlgn="base" hangingPunct="0">
              <a:spcAft>
                <a:spcPts val="0"/>
              </a:spcAft>
            </a:pPr>
            <a:r>
              <a:rPr lang="ja-JP" altLang="en-US" sz="1000" kern="0" dirty="0" smtClean="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南都　久美　特別支援教育支援員　</a:t>
            </a:r>
            <a:endParaRPr lang="en-US" altLang="ja-JP" sz="1000" kern="0" dirty="0" smtClean="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endParaRPr>
          </a:p>
          <a:p>
            <a:pPr algn="just" fontAlgn="base" hangingPunct="0">
              <a:spcAft>
                <a:spcPts val="0"/>
              </a:spcAft>
            </a:pPr>
            <a:r>
              <a:rPr lang="ja-JP" altLang="en-US" sz="1000" kern="0" dirty="0" smtClean="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　　　　　　　　　　　　美作市立勝田中学校より</a:t>
            </a:r>
            <a:endParaRPr lang="en-US" altLang="ja-JP" sz="1000" kern="0" dirty="0" smtClean="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endParaRPr>
          </a:p>
          <a:p>
            <a:pPr algn="just" fontAlgn="base" hangingPunct="0">
              <a:spcAft>
                <a:spcPts val="0"/>
              </a:spcAft>
            </a:pPr>
            <a:r>
              <a:rPr lang="ja-JP" altLang="en-US" sz="1000" kern="0" dirty="0" smtClean="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rPr>
              <a:t>和田　則美　登校支援員　新採用</a:t>
            </a:r>
            <a:endParaRPr lang="en-US" altLang="ja-JP" sz="1000" kern="0" dirty="0">
              <a:solidFill>
                <a:srgbClr val="000000"/>
              </a:solidFill>
              <a:latin typeface="游明朝" panose="02020400000000000000" pitchFamily="18" charset="-128"/>
              <a:ea typeface="ＭＳ ゴシック" panose="020B0609070205080204" pitchFamily="49" charset="-128"/>
              <a:cs typeface="ＭＳ 明朝" panose="02020609040205080304" pitchFamily="17" charset="-128"/>
            </a:endParaRPr>
          </a:p>
          <a:p>
            <a:pPr algn="just" fontAlgn="base" hangingPunct="0">
              <a:spcAft>
                <a:spcPts val="0"/>
              </a:spcAft>
            </a:pPr>
            <a:endParaRPr lang="en-US" altLang="ja-JP" sz="10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fontAlgn="base" hangingPunct="0">
              <a:spcAft>
                <a:spcPts val="0"/>
              </a:spcAft>
            </a:pPr>
            <a:endParaRPr lang="ja-JP" sz="10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aphicFrame>
        <p:nvGraphicFramePr>
          <p:cNvPr id="40" name="表 39"/>
          <p:cNvGraphicFramePr>
            <a:graphicFrameLocks noGrp="1"/>
          </p:cNvGraphicFramePr>
          <p:nvPr>
            <p:extLst>
              <p:ext uri="{D42A27DB-BD31-4B8C-83A1-F6EECF244321}">
                <p14:modId xmlns:p14="http://schemas.microsoft.com/office/powerpoint/2010/main" val="819185179"/>
              </p:ext>
            </p:extLst>
          </p:nvPr>
        </p:nvGraphicFramePr>
        <p:xfrm>
          <a:off x="126157" y="3517744"/>
          <a:ext cx="6612998" cy="1213432"/>
        </p:xfrm>
        <a:graphic>
          <a:graphicData uri="http://schemas.openxmlformats.org/drawingml/2006/table">
            <a:tbl>
              <a:tblPr firstRow="1" bandRow="1">
                <a:tableStyleId>{5C22544A-7EE6-4342-B048-85BDC9FD1C3A}</a:tableStyleId>
              </a:tblPr>
              <a:tblGrid>
                <a:gridCol w="2812682">
                  <a:extLst>
                    <a:ext uri="{9D8B030D-6E8A-4147-A177-3AD203B41FA5}">
                      <a16:colId xmlns:a16="http://schemas.microsoft.com/office/drawing/2014/main" val="20000"/>
                    </a:ext>
                  </a:extLst>
                </a:gridCol>
                <a:gridCol w="873962">
                  <a:extLst>
                    <a:ext uri="{9D8B030D-6E8A-4147-A177-3AD203B41FA5}">
                      <a16:colId xmlns:a16="http://schemas.microsoft.com/office/drawing/2014/main" val="20001"/>
                    </a:ext>
                  </a:extLst>
                </a:gridCol>
                <a:gridCol w="2926354">
                  <a:extLst>
                    <a:ext uri="{9D8B030D-6E8A-4147-A177-3AD203B41FA5}">
                      <a16:colId xmlns:a16="http://schemas.microsoft.com/office/drawing/2014/main" val="20002"/>
                    </a:ext>
                  </a:extLst>
                </a:gridCol>
              </a:tblGrid>
              <a:tr h="323261">
                <a:tc>
                  <a:txBody>
                    <a:bodyPr/>
                    <a:lstStyle/>
                    <a:p>
                      <a:pPr algn="ctr"/>
                      <a:r>
                        <a:rPr kumimoji="1" lang="ja-JP" altLang="en-US" sz="1000" dirty="0" smtClean="0">
                          <a:solidFill>
                            <a:schemeClr val="tx1">
                              <a:lumMod val="95000"/>
                              <a:lumOff val="5000"/>
                            </a:schemeClr>
                          </a:solidFill>
                          <a:latin typeface="ＭＳ Ｐゴシック" panose="020B0600070205080204" pitchFamily="50" charset="-128"/>
                          <a:ea typeface="ＭＳ Ｐゴシック" panose="020B0600070205080204" pitchFamily="50" charset="-128"/>
                        </a:rPr>
                        <a:t>めざす学校像</a:t>
                      </a:r>
                      <a:endParaRPr kumimoji="1" lang="ja-JP" altLang="en-US" sz="1000" dirty="0">
                        <a:solidFill>
                          <a:schemeClr val="tx1">
                            <a:lumMod val="95000"/>
                            <a:lumOff val="5000"/>
                          </a:schemeClr>
                        </a:solidFill>
                        <a:latin typeface="ＭＳ Ｐゴシック" panose="020B0600070205080204" pitchFamily="50" charset="-128"/>
                        <a:ea typeface="ＭＳ Ｐゴシック" panose="020B0600070205080204" pitchFamily="50" charset="-128"/>
                      </a:endParaRPr>
                    </a:p>
                  </a:txBody>
                  <a:tcPr marL="68580" marR="68580"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ja-JP" altLang="en-US" sz="900" dirty="0" smtClean="0">
                          <a:solidFill>
                            <a:schemeClr val="tx1">
                              <a:lumMod val="95000"/>
                              <a:lumOff val="5000"/>
                            </a:schemeClr>
                          </a:solidFill>
                          <a:latin typeface="ＭＳ Ｐゴシック" panose="020B0600070205080204" pitchFamily="50" charset="-128"/>
                          <a:ea typeface="ＭＳ Ｐゴシック" panose="020B0600070205080204" pitchFamily="50" charset="-128"/>
                        </a:rPr>
                        <a:t>めざす児童像</a:t>
                      </a:r>
                      <a:endParaRPr kumimoji="1" lang="ja-JP" altLang="en-US" sz="900" dirty="0">
                        <a:solidFill>
                          <a:schemeClr val="tx1">
                            <a:lumMod val="95000"/>
                            <a:lumOff val="5000"/>
                          </a:schemeClr>
                        </a:solidFill>
                        <a:latin typeface="ＭＳ Ｐゴシック" panose="020B0600070205080204" pitchFamily="50" charset="-128"/>
                        <a:ea typeface="ＭＳ Ｐゴシック" panose="020B0600070205080204" pitchFamily="50" charset="-128"/>
                      </a:endParaRPr>
                    </a:p>
                  </a:txBody>
                  <a:tcPr marL="68580" marR="68580"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ja-JP" altLang="en-US" sz="1000" dirty="0" smtClean="0">
                          <a:solidFill>
                            <a:schemeClr val="tx1">
                              <a:lumMod val="95000"/>
                              <a:lumOff val="5000"/>
                            </a:schemeClr>
                          </a:solidFill>
                          <a:latin typeface="ＭＳ Ｐゴシック" panose="020B0600070205080204" pitchFamily="50" charset="-128"/>
                          <a:ea typeface="ＭＳ Ｐゴシック" panose="020B0600070205080204" pitchFamily="50" charset="-128"/>
                        </a:rPr>
                        <a:t>めざす職員像</a:t>
                      </a:r>
                      <a:endParaRPr kumimoji="1" lang="ja-JP" altLang="en-US" sz="1000" dirty="0">
                        <a:solidFill>
                          <a:schemeClr val="tx1">
                            <a:lumMod val="95000"/>
                            <a:lumOff val="5000"/>
                          </a:schemeClr>
                        </a:solidFill>
                        <a:latin typeface="ＭＳ Ｐゴシック" panose="020B0600070205080204" pitchFamily="50" charset="-128"/>
                        <a:ea typeface="ＭＳ Ｐゴシック" panose="020B0600070205080204" pitchFamily="50" charset="-128"/>
                      </a:endParaRPr>
                    </a:p>
                  </a:txBody>
                  <a:tcPr marL="68580" marR="68580"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val="10000"/>
                  </a:ext>
                </a:extLst>
              </a:tr>
              <a:tr h="890171">
                <a:tc>
                  <a:txBody>
                    <a:bodyPr/>
                    <a:lstStyle/>
                    <a:p>
                      <a:pPr hangingPunct="0">
                        <a:lnSpc>
                          <a:spcPct val="100000"/>
                        </a:lnSpc>
                      </a:pPr>
                      <a:r>
                        <a:rPr kumimoji="1" lang="ja-JP" altLang="ja-JP" sz="900" kern="1200" dirty="0" smtClean="0">
                          <a:solidFill>
                            <a:schemeClr val="dk1"/>
                          </a:solidFill>
                          <a:effectLst/>
                          <a:latin typeface="ＭＳ Ｐゴシック" panose="020B0600070205080204" pitchFamily="50" charset="-128"/>
                          <a:ea typeface="ＭＳ Ｐゴシック" panose="020B0600070205080204" pitchFamily="50" charset="-128"/>
                          <a:cs typeface="+mn-cs"/>
                        </a:rPr>
                        <a:t>・児童が互いに関わり、学習や学校生活に意欲を</a:t>
                      </a:r>
                      <a:r>
                        <a:rPr kumimoji="1" lang="ja-JP" altLang="en-US" sz="900" kern="1200" dirty="0" smtClean="0">
                          <a:solidFill>
                            <a:schemeClr val="dk1"/>
                          </a:solidFill>
                          <a:effectLst/>
                          <a:latin typeface="ＭＳ Ｐゴシック" panose="020B0600070205080204" pitchFamily="50" charset="-128"/>
                          <a:ea typeface="ＭＳ Ｐゴシック" panose="020B0600070205080204" pitchFamily="50" charset="-128"/>
                          <a:cs typeface="+mn-cs"/>
                        </a:rPr>
                        <a:t>も</a:t>
                      </a:r>
                      <a:r>
                        <a:rPr kumimoji="1" lang="ja-JP" altLang="ja-JP" sz="900" kern="1200" dirty="0" smtClean="0">
                          <a:solidFill>
                            <a:schemeClr val="dk1"/>
                          </a:solidFill>
                          <a:effectLst/>
                          <a:latin typeface="ＭＳ Ｐゴシック" panose="020B0600070205080204" pitchFamily="50" charset="-128"/>
                          <a:ea typeface="ＭＳ Ｐゴシック" panose="020B0600070205080204" pitchFamily="50" charset="-128"/>
                          <a:cs typeface="+mn-cs"/>
                        </a:rPr>
                        <a:t>って</a:t>
                      </a:r>
                      <a:endParaRPr kumimoji="1" lang="en-US" altLang="ja-JP" sz="900" kern="1200" dirty="0" smtClean="0">
                        <a:solidFill>
                          <a:schemeClr val="dk1"/>
                        </a:solidFill>
                        <a:effectLst/>
                        <a:latin typeface="ＭＳ Ｐゴシック" panose="020B0600070205080204" pitchFamily="50" charset="-128"/>
                        <a:ea typeface="ＭＳ Ｐゴシック" panose="020B0600070205080204" pitchFamily="50" charset="-128"/>
                        <a:cs typeface="+mn-cs"/>
                      </a:endParaRPr>
                    </a:p>
                    <a:p>
                      <a:pPr hangingPunct="0">
                        <a:lnSpc>
                          <a:spcPct val="100000"/>
                        </a:lnSpc>
                      </a:pPr>
                      <a:r>
                        <a:rPr kumimoji="1" lang="ja-JP" altLang="en-US" sz="900" kern="1200" dirty="0" smtClean="0">
                          <a:solidFill>
                            <a:schemeClr val="dk1"/>
                          </a:solidFill>
                          <a:effectLst/>
                          <a:latin typeface="ＭＳ Ｐゴシック" panose="020B0600070205080204" pitchFamily="50" charset="-128"/>
                          <a:ea typeface="ＭＳ Ｐゴシック" panose="020B0600070205080204" pitchFamily="50" charset="-128"/>
                          <a:cs typeface="+mn-cs"/>
                        </a:rPr>
                        <a:t>　</a:t>
                      </a:r>
                      <a:r>
                        <a:rPr kumimoji="1" lang="ja-JP" altLang="ja-JP" sz="900" kern="1200" dirty="0" smtClean="0">
                          <a:solidFill>
                            <a:schemeClr val="dk1"/>
                          </a:solidFill>
                          <a:effectLst/>
                          <a:latin typeface="ＭＳ Ｐゴシック" panose="020B0600070205080204" pitchFamily="50" charset="-128"/>
                          <a:ea typeface="ＭＳ Ｐゴシック" panose="020B0600070205080204" pitchFamily="50" charset="-128"/>
                          <a:cs typeface="+mn-cs"/>
                        </a:rPr>
                        <a:t>取り組む学校</a:t>
                      </a:r>
                    </a:p>
                    <a:p>
                      <a:pPr hangingPunct="0">
                        <a:lnSpc>
                          <a:spcPct val="100000"/>
                        </a:lnSpc>
                      </a:pPr>
                      <a:r>
                        <a:rPr kumimoji="1" lang="ja-JP" altLang="ja-JP" sz="900" kern="1200" dirty="0" smtClean="0">
                          <a:solidFill>
                            <a:schemeClr val="dk1"/>
                          </a:solidFill>
                          <a:effectLst/>
                          <a:latin typeface="ＭＳ Ｐゴシック" panose="020B0600070205080204" pitchFamily="50" charset="-128"/>
                          <a:ea typeface="ＭＳ Ｐゴシック" panose="020B0600070205080204" pitchFamily="50" charset="-128"/>
                          <a:cs typeface="+mn-cs"/>
                        </a:rPr>
                        <a:t>・教職員が、組織体を意識し、協働する活力ある学校</a:t>
                      </a:r>
                    </a:p>
                    <a:p>
                      <a:pPr hangingPunct="0">
                        <a:lnSpc>
                          <a:spcPct val="100000"/>
                        </a:lnSpc>
                      </a:pPr>
                      <a:r>
                        <a:rPr kumimoji="1" lang="ja-JP" altLang="ja-JP" sz="900" kern="1200" dirty="0" smtClean="0">
                          <a:solidFill>
                            <a:schemeClr val="dk1"/>
                          </a:solidFill>
                          <a:effectLst/>
                          <a:latin typeface="ＭＳ Ｐゴシック" panose="020B0600070205080204" pitchFamily="50" charset="-128"/>
                          <a:ea typeface="ＭＳ Ｐゴシック" panose="020B0600070205080204" pitchFamily="50" charset="-128"/>
                          <a:cs typeface="+mn-cs"/>
                        </a:rPr>
                        <a:t>・地域や家庭から信頼される、安全な開</a:t>
                      </a:r>
                      <a:r>
                        <a:rPr kumimoji="1" lang="ja-JP" altLang="en-US" sz="900" kern="1200" dirty="0" smtClean="0">
                          <a:solidFill>
                            <a:schemeClr val="dk1"/>
                          </a:solidFill>
                          <a:effectLst/>
                          <a:latin typeface="ＭＳ Ｐゴシック" panose="020B0600070205080204" pitchFamily="50" charset="-128"/>
                          <a:ea typeface="ＭＳ Ｐゴシック" panose="020B0600070205080204" pitchFamily="50" charset="-128"/>
                          <a:cs typeface="+mn-cs"/>
                        </a:rPr>
                        <a:t>か</a:t>
                      </a:r>
                      <a:r>
                        <a:rPr kumimoji="1" lang="ja-JP" altLang="ja-JP" sz="900" kern="1200" dirty="0" smtClean="0">
                          <a:solidFill>
                            <a:schemeClr val="dk1"/>
                          </a:solidFill>
                          <a:effectLst/>
                          <a:latin typeface="ＭＳ Ｐゴシック" panose="020B0600070205080204" pitchFamily="50" charset="-128"/>
                          <a:ea typeface="ＭＳ Ｐゴシック" panose="020B0600070205080204" pitchFamily="50" charset="-128"/>
                          <a:cs typeface="+mn-cs"/>
                        </a:rPr>
                        <a:t>れた学校</a:t>
                      </a:r>
                    </a:p>
                  </a:txBody>
                  <a:tcPr marL="68580" marR="68580"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r" hangingPunct="0"/>
                      <a:endParaRPr kumimoji="1" lang="en-US" altLang="ja-JP" sz="900" b="1" kern="1200" dirty="0" smtClean="0">
                        <a:solidFill>
                          <a:schemeClr val="dk1"/>
                        </a:solidFill>
                        <a:effectLst/>
                        <a:latin typeface="ＭＳ ゴシック" panose="020B0609070205080204" pitchFamily="49" charset="-128"/>
                        <a:ea typeface="ＭＳ ゴシック" panose="020B0609070205080204" pitchFamily="49" charset="-128"/>
                        <a:cs typeface="+mn-cs"/>
                      </a:endParaRPr>
                    </a:p>
                    <a:p>
                      <a:pPr algn="l" hangingPunct="0"/>
                      <a:r>
                        <a:rPr kumimoji="1" lang="ja-JP" altLang="en-US" sz="900" b="1" kern="1200" dirty="0" smtClean="0">
                          <a:solidFill>
                            <a:schemeClr val="dk1"/>
                          </a:solidFill>
                          <a:effectLst/>
                          <a:latin typeface="ＭＳ Ｐゴシック" panose="020B0600070205080204" pitchFamily="50" charset="-128"/>
                          <a:ea typeface="ＭＳ Ｐゴシック" panose="020B0600070205080204" pitchFamily="50" charset="-128"/>
                          <a:cs typeface="+mn-cs"/>
                        </a:rPr>
                        <a:t>「</a:t>
                      </a:r>
                      <a:r>
                        <a:rPr kumimoji="1" lang="ja-JP" altLang="en-US" sz="900" b="0" kern="1200" dirty="0" smtClean="0">
                          <a:solidFill>
                            <a:schemeClr val="dk1"/>
                          </a:solidFill>
                          <a:effectLst/>
                          <a:latin typeface="ＭＳ Ｐゴシック" panose="020B0600070205080204" pitchFamily="50" charset="-128"/>
                          <a:ea typeface="ＭＳ Ｐゴシック" panose="020B0600070205080204" pitchFamily="50" charset="-128"/>
                          <a:cs typeface="+mn-cs"/>
                        </a:rPr>
                        <a:t>助けあう子」</a:t>
                      </a:r>
                      <a:endParaRPr kumimoji="1" lang="en-US" altLang="ja-JP" sz="900" b="0" kern="1200" dirty="0" smtClean="0">
                        <a:solidFill>
                          <a:schemeClr val="dk1"/>
                        </a:solidFill>
                        <a:effectLst/>
                        <a:latin typeface="ＭＳ Ｐゴシック" panose="020B0600070205080204" pitchFamily="50" charset="-128"/>
                        <a:ea typeface="ＭＳ Ｐゴシック" panose="020B0600070205080204" pitchFamily="50" charset="-128"/>
                        <a:cs typeface="+mn-cs"/>
                      </a:endParaRPr>
                    </a:p>
                    <a:p>
                      <a:pPr algn="l" hangingPunct="0"/>
                      <a:r>
                        <a:rPr kumimoji="1" lang="ja-JP" altLang="en-US" sz="900" b="0" kern="1200" dirty="0" smtClean="0">
                          <a:solidFill>
                            <a:schemeClr val="dk1"/>
                          </a:solidFill>
                          <a:effectLst/>
                          <a:latin typeface="ＭＳ Ｐゴシック" panose="020B0600070205080204" pitchFamily="50" charset="-128"/>
                          <a:ea typeface="ＭＳ Ｐゴシック" panose="020B0600070205080204" pitchFamily="50" charset="-128"/>
                          <a:cs typeface="+mn-cs"/>
                        </a:rPr>
                        <a:t>「がんばる子」</a:t>
                      </a:r>
                      <a:endParaRPr kumimoji="1" lang="en-US" altLang="ja-JP" sz="900" b="0" kern="1200" dirty="0" smtClean="0">
                        <a:solidFill>
                          <a:schemeClr val="dk1"/>
                        </a:solidFill>
                        <a:effectLst/>
                        <a:latin typeface="ＭＳ Ｐゴシック" panose="020B0600070205080204" pitchFamily="50" charset="-128"/>
                        <a:ea typeface="ＭＳ Ｐゴシック" panose="020B0600070205080204" pitchFamily="50" charset="-128"/>
                        <a:cs typeface="+mn-cs"/>
                      </a:endParaRPr>
                    </a:p>
                    <a:p>
                      <a:pPr algn="l" hangingPunct="0"/>
                      <a:r>
                        <a:rPr kumimoji="1" lang="ja-JP" altLang="en-US" sz="900" b="0" kern="1200" dirty="0" smtClean="0">
                          <a:solidFill>
                            <a:schemeClr val="dk1"/>
                          </a:solidFill>
                          <a:effectLst/>
                          <a:latin typeface="ＭＳ Ｐゴシック" panose="020B0600070205080204" pitchFamily="50" charset="-128"/>
                          <a:ea typeface="ＭＳ Ｐゴシック" panose="020B0600070205080204" pitchFamily="50" charset="-128"/>
                          <a:cs typeface="+mn-cs"/>
                        </a:rPr>
                        <a:t>「考える子」</a:t>
                      </a:r>
                      <a:endParaRPr kumimoji="1" lang="en-US" altLang="ja-JP" sz="900" b="0" kern="1200" dirty="0" smtClean="0">
                        <a:solidFill>
                          <a:schemeClr val="dk1"/>
                        </a:solidFill>
                        <a:effectLst/>
                        <a:latin typeface="ＭＳ Ｐゴシック" panose="020B0600070205080204" pitchFamily="50" charset="-128"/>
                        <a:ea typeface="ＭＳ Ｐゴシック" panose="020B0600070205080204" pitchFamily="50" charset="-128"/>
                        <a:cs typeface="+mn-cs"/>
                      </a:endParaRPr>
                    </a:p>
                    <a:p>
                      <a:pPr algn="l" hangingPunct="0"/>
                      <a:r>
                        <a:rPr kumimoji="1" lang="ja-JP" altLang="en-US" sz="900" b="0" kern="1200" dirty="0" smtClean="0">
                          <a:solidFill>
                            <a:schemeClr val="dk1"/>
                          </a:solidFill>
                          <a:effectLst/>
                          <a:latin typeface="ＭＳ Ｐゴシック" panose="020B0600070205080204" pitchFamily="50" charset="-128"/>
                          <a:ea typeface="ＭＳ Ｐゴシック" panose="020B0600070205080204" pitchFamily="50" charset="-128"/>
                          <a:cs typeface="+mn-cs"/>
                        </a:rPr>
                        <a:t>「感動する子</a:t>
                      </a:r>
                      <a:r>
                        <a:rPr kumimoji="1" lang="ja-JP" altLang="en-US" sz="900" b="0" kern="1200" dirty="0" smtClean="0">
                          <a:solidFill>
                            <a:schemeClr val="dk1"/>
                          </a:solidFill>
                          <a:effectLst/>
                          <a:latin typeface="ＭＳ ゴシック" panose="020B0609070205080204" pitchFamily="49" charset="-128"/>
                          <a:ea typeface="ＭＳ ゴシック" panose="020B0609070205080204" pitchFamily="49" charset="-128"/>
                          <a:cs typeface="+mn-cs"/>
                        </a:rPr>
                        <a:t>」</a:t>
                      </a:r>
                      <a:endParaRPr kumimoji="1" lang="en-US" altLang="ja-JP" sz="900" b="0" kern="1200" dirty="0" smtClean="0">
                        <a:solidFill>
                          <a:schemeClr val="dk1"/>
                        </a:solidFill>
                        <a:effectLst/>
                        <a:latin typeface="ＭＳ ゴシック" panose="020B0609070205080204" pitchFamily="49" charset="-128"/>
                        <a:ea typeface="ＭＳ ゴシック" panose="020B0609070205080204" pitchFamily="49" charset="-128"/>
                        <a:cs typeface="+mn-cs"/>
                      </a:endParaRPr>
                    </a:p>
                    <a:p>
                      <a:pPr algn="l" hangingPunct="0"/>
                      <a:endParaRPr kumimoji="1" lang="ja-JP" altLang="ja-JP" sz="900" b="1" kern="1200" dirty="0" smtClean="0">
                        <a:solidFill>
                          <a:schemeClr val="dk1"/>
                        </a:solidFill>
                        <a:effectLst/>
                        <a:latin typeface="ＭＳ ゴシック" panose="020B0609070205080204" pitchFamily="49" charset="-128"/>
                        <a:ea typeface="ＭＳ ゴシック" panose="020B0609070205080204" pitchFamily="49" charset="-128"/>
                        <a:cs typeface="+mn-cs"/>
                      </a:endParaRPr>
                    </a:p>
                  </a:txBody>
                  <a:tcPr marL="68580" marR="68580"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hangingPunct="0"/>
                      <a:r>
                        <a:rPr kumimoji="1" lang="ja-JP" altLang="ja-JP" sz="900" kern="1200" dirty="0" smtClean="0">
                          <a:solidFill>
                            <a:schemeClr val="dk1"/>
                          </a:solidFill>
                          <a:effectLst/>
                          <a:latin typeface="ＭＳ Ｐゴシック" panose="020B0600070205080204" pitchFamily="50" charset="-128"/>
                          <a:ea typeface="ＭＳ Ｐゴシック" panose="020B0600070205080204" pitchFamily="50" charset="-128"/>
                          <a:cs typeface="+mn-cs"/>
                        </a:rPr>
                        <a:t>・児童理解に励み、自らの資質・能力や指導力の向上に</a:t>
                      </a:r>
                      <a:endParaRPr kumimoji="1" lang="en-US" altLang="ja-JP" sz="900" kern="1200" dirty="0" smtClean="0">
                        <a:solidFill>
                          <a:schemeClr val="dk1"/>
                        </a:solidFill>
                        <a:effectLst/>
                        <a:latin typeface="ＭＳ Ｐゴシック" panose="020B0600070205080204" pitchFamily="50" charset="-128"/>
                        <a:ea typeface="ＭＳ Ｐゴシック" panose="020B0600070205080204" pitchFamily="50" charset="-128"/>
                        <a:cs typeface="+mn-cs"/>
                      </a:endParaRPr>
                    </a:p>
                    <a:p>
                      <a:pPr hangingPunct="0"/>
                      <a:r>
                        <a:rPr kumimoji="1" lang="ja-JP" altLang="en-US" sz="900" kern="1200" dirty="0" smtClean="0">
                          <a:solidFill>
                            <a:schemeClr val="dk1"/>
                          </a:solidFill>
                          <a:effectLst/>
                          <a:latin typeface="ＭＳ Ｐゴシック" panose="020B0600070205080204" pitchFamily="50" charset="-128"/>
                          <a:ea typeface="ＭＳ Ｐゴシック" panose="020B0600070205080204" pitchFamily="50" charset="-128"/>
                          <a:cs typeface="+mn-cs"/>
                        </a:rPr>
                        <a:t>　</a:t>
                      </a:r>
                      <a:r>
                        <a:rPr kumimoji="1" lang="ja-JP" altLang="ja-JP" sz="900" kern="1200" dirty="0" smtClean="0">
                          <a:solidFill>
                            <a:schemeClr val="dk1"/>
                          </a:solidFill>
                          <a:effectLst/>
                          <a:latin typeface="ＭＳ Ｐゴシック" panose="020B0600070205080204" pitchFamily="50" charset="-128"/>
                          <a:ea typeface="ＭＳ Ｐゴシック" panose="020B0600070205080204" pitchFamily="50" charset="-128"/>
                          <a:cs typeface="+mn-cs"/>
                        </a:rPr>
                        <a:t>向けて、学び続ける教職員</a:t>
                      </a:r>
                    </a:p>
                    <a:p>
                      <a:pPr hangingPunct="0"/>
                      <a:r>
                        <a:rPr kumimoji="1" lang="ja-JP" altLang="ja-JP" sz="900" kern="1200" dirty="0" smtClean="0">
                          <a:solidFill>
                            <a:schemeClr val="dk1"/>
                          </a:solidFill>
                          <a:effectLst/>
                          <a:latin typeface="ＭＳ Ｐゴシック" panose="020B0600070205080204" pitchFamily="50" charset="-128"/>
                          <a:ea typeface="ＭＳ Ｐゴシック" panose="020B0600070205080204" pitchFamily="50" charset="-128"/>
                          <a:cs typeface="+mn-cs"/>
                        </a:rPr>
                        <a:t>・保護者・地域の願いを真摯に受け止め、地域の学校を</a:t>
                      </a:r>
                      <a:endParaRPr kumimoji="1" lang="en-US" altLang="ja-JP" sz="900" kern="1200" dirty="0" smtClean="0">
                        <a:solidFill>
                          <a:schemeClr val="dk1"/>
                        </a:solidFill>
                        <a:effectLst/>
                        <a:latin typeface="ＭＳ Ｐゴシック" panose="020B0600070205080204" pitchFamily="50" charset="-128"/>
                        <a:ea typeface="ＭＳ Ｐゴシック" panose="020B0600070205080204" pitchFamily="50" charset="-128"/>
                        <a:cs typeface="+mn-cs"/>
                      </a:endParaRPr>
                    </a:p>
                    <a:p>
                      <a:pPr hangingPunct="0"/>
                      <a:r>
                        <a:rPr kumimoji="1" lang="ja-JP" altLang="en-US" sz="900" kern="1200" dirty="0" smtClean="0">
                          <a:solidFill>
                            <a:schemeClr val="dk1"/>
                          </a:solidFill>
                          <a:effectLst/>
                          <a:latin typeface="ＭＳ Ｐゴシック" panose="020B0600070205080204" pitchFamily="50" charset="-128"/>
                          <a:ea typeface="ＭＳ Ｐゴシック" panose="020B0600070205080204" pitchFamily="50" charset="-128"/>
                          <a:cs typeface="+mn-cs"/>
                        </a:rPr>
                        <a:t>　</a:t>
                      </a:r>
                      <a:r>
                        <a:rPr kumimoji="1" lang="ja-JP" altLang="ja-JP" sz="900" kern="1200" dirty="0" smtClean="0">
                          <a:solidFill>
                            <a:schemeClr val="dk1"/>
                          </a:solidFill>
                          <a:effectLst/>
                          <a:latin typeface="ＭＳ Ｐゴシック" panose="020B0600070205080204" pitchFamily="50" charset="-128"/>
                          <a:ea typeface="ＭＳ Ｐゴシック" panose="020B0600070205080204" pitchFamily="50" charset="-128"/>
                          <a:cs typeface="+mn-cs"/>
                        </a:rPr>
                        <a:t>意識し、保護者・家庭・地域とつながろうとする教職員</a:t>
                      </a:r>
                    </a:p>
                    <a:p>
                      <a:r>
                        <a:rPr kumimoji="1" lang="ja-JP" altLang="ja-JP" sz="900" kern="1200" dirty="0" smtClean="0">
                          <a:solidFill>
                            <a:schemeClr val="dk1"/>
                          </a:solidFill>
                          <a:effectLst/>
                          <a:latin typeface="ＭＳ Ｐゴシック" panose="020B0600070205080204" pitchFamily="50" charset="-128"/>
                          <a:ea typeface="ＭＳ Ｐゴシック" panose="020B0600070205080204" pitchFamily="50" charset="-128"/>
                          <a:cs typeface="+mn-cs"/>
                        </a:rPr>
                        <a:t>・教育目標の具現化に向けて組織を意識して協働する</a:t>
                      </a:r>
                      <a:endParaRPr kumimoji="1" lang="en-US" altLang="ja-JP" sz="900" kern="1200" dirty="0" smtClean="0">
                        <a:solidFill>
                          <a:schemeClr val="dk1"/>
                        </a:solidFill>
                        <a:effectLst/>
                        <a:latin typeface="ＭＳ Ｐゴシック" panose="020B0600070205080204" pitchFamily="50" charset="-128"/>
                        <a:ea typeface="ＭＳ Ｐゴシック" panose="020B0600070205080204" pitchFamily="50" charset="-128"/>
                        <a:cs typeface="+mn-cs"/>
                      </a:endParaRPr>
                    </a:p>
                    <a:p>
                      <a:r>
                        <a:rPr kumimoji="1" lang="ja-JP" altLang="en-US" sz="900" kern="1200" dirty="0" smtClean="0">
                          <a:solidFill>
                            <a:schemeClr val="dk1"/>
                          </a:solidFill>
                          <a:effectLst/>
                          <a:latin typeface="ＭＳ Ｐゴシック" panose="020B0600070205080204" pitchFamily="50" charset="-128"/>
                          <a:ea typeface="ＭＳ Ｐゴシック" panose="020B0600070205080204" pitchFamily="50" charset="-128"/>
                          <a:cs typeface="+mn-cs"/>
                        </a:rPr>
                        <a:t>　</a:t>
                      </a:r>
                      <a:r>
                        <a:rPr kumimoji="1" lang="ja-JP" altLang="ja-JP" sz="900" kern="1200" dirty="0" smtClean="0">
                          <a:solidFill>
                            <a:schemeClr val="dk1"/>
                          </a:solidFill>
                          <a:effectLst/>
                          <a:latin typeface="ＭＳ Ｐゴシック" panose="020B0600070205080204" pitchFamily="50" charset="-128"/>
                          <a:ea typeface="ＭＳ Ｐゴシック" panose="020B0600070205080204" pitchFamily="50" charset="-128"/>
                          <a:cs typeface="+mn-cs"/>
                        </a:rPr>
                        <a:t>教職員</a:t>
                      </a:r>
                      <a:endParaRPr kumimoji="1" lang="ja-JP" altLang="en-US" sz="900" dirty="0">
                        <a:latin typeface="ＭＳ Ｐゴシック" panose="020B0600070205080204" pitchFamily="50" charset="-128"/>
                        <a:ea typeface="ＭＳ Ｐゴシック" panose="020B0600070205080204" pitchFamily="50" charset="-128"/>
                      </a:endParaRPr>
                    </a:p>
                  </a:txBody>
                  <a:tcPr marL="68580" marR="68580"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val="10001"/>
                  </a:ext>
                </a:extLst>
              </a:tr>
            </a:tbl>
          </a:graphicData>
        </a:graphic>
      </p:graphicFrame>
      <p:pic>
        <p:nvPicPr>
          <p:cNvPr id="3" name="図 2"/>
          <p:cNvPicPr>
            <a:picLocks noChangeAspect="1"/>
          </p:cNvPicPr>
          <p:nvPr/>
        </p:nvPicPr>
        <p:blipFill>
          <a:blip r:embed="rId5"/>
          <a:stretch>
            <a:fillRect/>
          </a:stretch>
        </p:blipFill>
        <p:spPr>
          <a:xfrm>
            <a:off x="4437230" y="4774297"/>
            <a:ext cx="2303806" cy="1626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034" y="4845538"/>
            <a:ext cx="2308854" cy="13826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角丸四角形 3"/>
          <p:cNvSpPr/>
          <p:nvPr/>
        </p:nvSpPr>
        <p:spPr>
          <a:xfrm>
            <a:off x="1713929" y="5901501"/>
            <a:ext cx="3413032" cy="504002"/>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smtClean="0">
                <a:solidFill>
                  <a:schemeClr val="tx1"/>
                </a:solidFill>
                <a:latin typeface="ＭＳ Ｐゴシック" panose="020B0600070205080204" pitchFamily="50" charset="-128"/>
                <a:ea typeface="ＭＳ Ｐゴシック" panose="020B0600070205080204" pitchFamily="50" charset="-128"/>
              </a:rPr>
              <a:t>校内研究テーマ</a:t>
            </a:r>
            <a:endParaRPr kumimoji="1" lang="en-US" altLang="ja-JP" sz="1000" b="1" dirty="0" smtClean="0">
              <a:solidFill>
                <a:schemeClr val="tx1"/>
              </a:solidFill>
              <a:latin typeface="ＭＳ Ｐゴシック" panose="020B0600070205080204" pitchFamily="50" charset="-128"/>
              <a:ea typeface="ＭＳ Ｐゴシック" panose="020B0600070205080204" pitchFamily="50" charset="-128"/>
            </a:endParaRPr>
          </a:p>
          <a:p>
            <a:pPr algn="ctr"/>
            <a:r>
              <a:rPr kumimoji="1" lang="en-US" altLang="ja-JP" sz="1000" b="1"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sz="1000" b="1" dirty="0" smtClean="0">
                <a:solidFill>
                  <a:schemeClr val="tx1"/>
                </a:solidFill>
                <a:latin typeface="ＭＳ Ｐゴシック" panose="020B0600070205080204" pitchFamily="50" charset="-128"/>
                <a:ea typeface="ＭＳ Ｐゴシック" panose="020B0600070205080204" pitchFamily="50" charset="-128"/>
              </a:rPr>
              <a:t>ともに学び続ける集団をめざして</a:t>
            </a:r>
            <a:r>
              <a:rPr kumimoji="1" lang="en-US" altLang="ja-JP" sz="1000" b="1" dirty="0" smtClean="0">
                <a:solidFill>
                  <a:schemeClr val="tx1"/>
                </a:solidFill>
                <a:latin typeface="ＭＳ Ｐゴシック" panose="020B0600070205080204" pitchFamily="50" charset="-128"/>
                <a:ea typeface="ＭＳ Ｐゴシック" panose="020B0600070205080204" pitchFamily="50" charset="-128"/>
              </a:rPr>
              <a:t>』</a:t>
            </a:r>
          </a:p>
          <a:p>
            <a:pPr algn="ctr"/>
            <a:r>
              <a:rPr kumimoji="1" lang="ja-JP" altLang="en-US" sz="1000" b="1" dirty="0" smtClean="0">
                <a:solidFill>
                  <a:schemeClr val="tx1"/>
                </a:solidFill>
                <a:latin typeface="ＭＳ Ｐゴシック" panose="020B0600070205080204" pitchFamily="50" charset="-128"/>
                <a:ea typeface="ＭＳ Ｐゴシック" panose="020B0600070205080204" pitchFamily="50" charset="-128"/>
              </a:rPr>
              <a:t>～自分の考えをもち、仲間と関わりながら活動できる集団～</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p:txBody>
      </p:sp>
      <p:sp>
        <p:nvSpPr>
          <p:cNvPr id="33" name="角丸四角形 32"/>
          <p:cNvSpPr/>
          <p:nvPr/>
        </p:nvSpPr>
        <p:spPr>
          <a:xfrm>
            <a:off x="2396961" y="4918945"/>
            <a:ext cx="2040270" cy="918896"/>
          </a:xfrm>
          <a:prstGeom prst="roundRect">
            <a:avLst/>
          </a:prstGeom>
          <a:solidFill>
            <a:srgbClr val="CCFF66">
              <a:alpha val="84000"/>
            </a:srgbClr>
          </a:solidFill>
          <a:ln w="57150"/>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000" b="1" dirty="0" smtClean="0">
                <a:solidFill>
                  <a:schemeClr val="tx1"/>
                </a:solidFill>
                <a:latin typeface="ＭＳ Ｐゴシック" panose="020B0600070205080204" pitchFamily="50" charset="-128"/>
                <a:ea typeface="ＭＳ Ｐゴシック" panose="020B0600070205080204" pitchFamily="50" charset="-128"/>
              </a:rPr>
              <a:t>指導</a:t>
            </a:r>
            <a:r>
              <a:rPr lang="ja-JP" altLang="en-US" sz="1000" b="1" dirty="0">
                <a:solidFill>
                  <a:schemeClr val="tx1"/>
                </a:solidFill>
                <a:latin typeface="ＭＳ Ｐゴシック" panose="020B0600070205080204" pitchFamily="50" charset="-128"/>
                <a:ea typeface="ＭＳ Ｐゴシック" panose="020B0600070205080204" pitchFamily="50" charset="-128"/>
              </a:rPr>
              <a:t>の重点</a:t>
            </a:r>
            <a:r>
              <a:rPr lang="ja-JP" altLang="en-US" sz="1000" b="1" dirty="0">
                <a:solidFill>
                  <a:schemeClr val="tx1"/>
                </a:solidFill>
                <a:latin typeface="ＭＳ ゴシック" panose="020B0609070205080204" pitchFamily="49" charset="-128"/>
                <a:ea typeface="ＭＳ ゴシック" panose="020B0609070205080204" pitchFamily="49" charset="-128"/>
              </a:rPr>
              <a:t>　</a:t>
            </a:r>
          </a:p>
          <a:p>
            <a:r>
              <a:rPr lang="ja-JP" altLang="en-US" sz="1000" b="1" dirty="0" smtClean="0">
                <a:solidFill>
                  <a:schemeClr val="tx1"/>
                </a:solidFill>
                <a:latin typeface="ＭＳ Ｐゴシック" panose="020B0600070205080204" pitchFamily="50" charset="-128"/>
                <a:ea typeface="ＭＳ Ｐゴシック" panose="020B0600070205080204" pitchFamily="50" charset="-128"/>
              </a:rPr>
              <a:t>①</a:t>
            </a:r>
            <a:r>
              <a:rPr lang="ja-JP" altLang="en-US" sz="1000" b="1" dirty="0">
                <a:solidFill>
                  <a:schemeClr val="tx1"/>
                </a:solidFill>
                <a:latin typeface="ＭＳ Ｐゴシック" panose="020B0600070205080204" pitchFamily="50" charset="-128"/>
                <a:ea typeface="ＭＳ Ｐゴシック" panose="020B0600070205080204" pitchFamily="50" charset="-128"/>
              </a:rPr>
              <a:t>確かな学力の育成</a:t>
            </a:r>
          </a:p>
          <a:p>
            <a:r>
              <a:rPr lang="ja-JP" altLang="en-US" sz="1000" b="1" dirty="0">
                <a:solidFill>
                  <a:schemeClr val="tx1"/>
                </a:solidFill>
                <a:latin typeface="ＭＳ Ｐゴシック" panose="020B0600070205080204" pitchFamily="50" charset="-128"/>
                <a:ea typeface="ＭＳ Ｐゴシック" panose="020B0600070205080204" pitchFamily="50" charset="-128"/>
              </a:rPr>
              <a:t>②豊かな</a:t>
            </a:r>
            <a:r>
              <a:rPr lang="ja-JP" altLang="en-US" sz="1000" b="1" dirty="0" smtClean="0">
                <a:solidFill>
                  <a:schemeClr val="tx1"/>
                </a:solidFill>
                <a:latin typeface="ＭＳ Ｐゴシック" panose="020B0600070205080204" pitchFamily="50" charset="-128"/>
                <a:ea typeface="ＭＳ Ｐゴシック" panose="020B0600070205080204" pitchFamily="50" charset="-128"/>
              </a:rPr>
              <a:t>心の</a:t>
            </a:r>
            <a:r>
              <a:rPr lang="ja-JP" altLang="en-US" sz="1000" b="1" dirty="0">
                <a:solidFill>
                  <a:schemeClr val="tx1"/>
                </a:solidFill>
                <a:latin typeface="ＭＳ Ｐゴシック" panose="020B0600070205080204" pitchFamily="50" charset="-128"/>
                <a:ea typeface="ＭＳ Ｐゴシック" panose="020B0600070205080204" pitchFamily="50" charset="-128"/>
              </a:rPr>
              <a:t>育成</a:t>
            </a:r>
          </a:p>
          <a:p>
            <a:r>
              <a:rPr lang="ja-JP" altLang="en-US" sz="1000" b="1" dirty="0" smtClean="0">
                <a:solidFill>
                  <a:schemeClr val="tx1"/>
                </a:solidFill>
                <a:latin typeface="ＭＳ Ｐゴシック" panose="020B0600070205080204" pitchFamily="50" charset="-128"/>
                <a:ea typeface="ＭＳ Ｐゴシック" panose="020B0600070205080204" pitchFamily="50" charset="-128"/>
              </a:rPr>
              <a:t>③健やかな心身の育成</a:t>
            </a:r>
            <a:endParaRPr lang="ja-JP" altLang="en-US" sz="1000" b="1" dirty="0">
              <a:solidFill>
                <a:schemeClr val="tx1"/>
              </a:solidFill>
              <a:latin typeface="ＭＳ Ｐゴシック" panose="020B0600070205080204" pitchFamily="50" charset="-128"/>
              <a:ea typeface="ＭＳ Ｐゴシック" panose="020B0600070205080204" pitchFamily="50" charset="-128"/>
            </a:endParaRPr>
          </a:p>
          <a:p>
            <a:r>
              <a:rPr lang="ja-JP" altLang="en-US" sz="1000" b="1" dirty="0" smtClean="0">
                <a:solidFill>
                  <a:schemeClr val="tx1"/>
                </a:solidFill>
                <a:latin typeface="ＭＳ Ｐゴシック" panose="020B0600070205080204" pitchFamily="50" charset="-128"/>
                <a:ea typeface="ＭＳ Ｐゴシック" panose="020B0600070205080204" pitchFamily="50" charset="-128"/>
              </a:rPr>
              <a:t>④信頼される開かれた学校づくり</a:t>
            </a:r>
            <a:endParaRPr lang="ja-JP" altLang="en-US" sz="1000" b="1"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422621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1682</TotalTime>
  <Words>736</Words>
  <Application>Microsoft Office PowerPoint</Application>
  <PresentationFormat>画面に合わせる (4:3)</PresentationFormat>
  <Paragraphs>67</Paragraphs>
  <Slides>1</Slides>
  <Notes>0</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1</vt:i4>
      </vt:variant>
    </vt:vector>
  </HeadingPairs>
  <TitlesOfParts>
    <vt:vector size="15" baseType="lpstr">
      <vt:lpstr>ＤＦ特太ゴシック体</vt:lpstr>
      <vt:lpstr>ＤＨＰ特太ゴシック体</vt:lpstr>
      <vt:lpstr>ＤＨＰ平成ゴシックW5</vt:lpstr>
      <vt:lpstr>ＭＳ Ｐゴシック</vt:lpstr>
      <vt:lpstr>ＭＳ ゴシック</vt:lpstr>
      <vt:lpstr>ＭＳ 明朝</vt:lpstr>
      <vt:lpstr>游ゴシック</vt:lpstr>
      <vt:lpstr>游ゴシック Light</vt:lpstr>
      <vt:lpstr>游明朝</vt:lpstr>
      <vt:lpstr>Arial</vt:lpstr>
      <vt:lpstr>Calibri</vt:lpstr>
      <vt:lpstr>Calibri Light</vt:lpstr>
      <vt:lpstr>Times New Roman</vt:lpstr>
      <vt:lpstr>Office テーマ</vt:lpstr>
      <vt:lpstr>学校教育目標　 「心豊かに たくましく 生きていく子どもの育成」</vt:lpstr>
    </vt:vector>
  </TitlesOfParts>
  <Company>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北小だより</dc:title>
  <dc:creator>administrator</dc:creator>
  <cp:lastModifiedBy>administrator</cp:lastModifiedBy>
  <cp:revision>88</cp:revision>
  <cp:lastPrinted>2023-04-17T02:23:27Z</cp:lastPrinted>
  <dcterms:created xsi:type="dcterms:W3CDTF">2020-04-08T01:05:04Z</dcterms:created>
  <dcterms:modified xsi:type="dcterms:W3CDTF">2023-04-17T02:24:32Z</dcterms:modified>
</cp:coreProperties>
</file>